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01" r:id="rId5"/>
    <p:sldId id="258" r:id="rId6"/>
    <p:sldId id="259" r:id="rId7"/>
    <p:sldId id="260" r:id="rId8"/>
    <p:sldId id="261" r:id="rId9"/>
    <p:sldId id="262" r:id="rId10"/>
    <p:sldId id="263" r:id="rId11"/>
    <p:sldId id="290" r:id="rId12"/>
    <p:sldId id="291" r:id="rId13"/>
    <p:sldId id="296" r:id="rId14"/>
    <p:sldId id="292" r:id="rId15"/>
    <p:sldId id="293" r:id="rId16"/>
    <p:sldId id="294" r:id="rId17"/>
    <p:sldId id="297" r:id="rId18"/>
    <p:sldId id="295" r:id="rId19"/>
    <p:sldId id="264" r:id="rId20"/>
    <p:sldId id="265" r:id="rId21"/>
    <p:sldId id="266" r:id="rId22"/>
    <p:sldId id="267" r:id="rId23"/>
    <p:sldId id="318" r:id="rId24"/>
    <p:sldId id="319" r:id="rId25"/>
    <p:sldId id="320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21" r:id="rId43"/>
    <p:sldId id="322" r:id="rId44"/>
    <p:sldId id="323" r:id="rId45"/>
    <p:sldId id="324" r:id="rId46"/>
    <p:sldId id="325" r:id="rId47"/>
    <p:sldId id="326" r:id="rId48"/>
    <p:sldId id="328" r:id="rId49"/>
    <p:sldId id="329" r:id="rId50"/>
    <p:sldId id="268" r:id="rId51"/>
    <p:sldId id="269" r:id="rId52"/>
    <p:sldId id="271" r:id="rId53"/>
    <p:sldId id="272" r:id="rId54"/>
    <p:sldId id="298" r:id="rId55"/>
    <p:sldId id="299" r:id="rId56"/>
    <p:sldId id="300" r:id="rId57"/>
    <p:sldId id="274" r:id="rId58"/>
    <p:sldId id="270" r:id="rId59"/>
    <p:sldId id="273" r:id="rId60"/>
    <p:sldId id="331" r:id="rId61"/>
    <p:sldId id="332" r:id="rId62"/>
    <p:sldId id="275" r:id="rId63"/>
    <p:sldId id="276" r:id="rId64"/>
    <p:sldId id="333" r:id="rId65"/>
    <p:sldId id="334" r:id="rId66"/>
    <p:sldId id="277" r:id="rId67"/>
    <p:sldId id="278" r:id="rId68"/>
    <p:sldId id="279" r:id="rId69"/>
    <p:sldId id="280" r:id="rId70"/>
    <p:sldId id="281" r:id="rId71"/>
    <p:sldId id="282" r:id="rId72"/>
    <p:sldId id="283" r:id="rId73"/>
    <p:sldId id="284" r:id="rId74"/>
    <p:sldId id="285" r:id="rId75"/>
    <p:sldId id="286" r:id="rId76"/>
    <p:sldId id="287" r:id="rId77"/>
    <p:sldId id="288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6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8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0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5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0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71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07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2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5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66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C538-39A5-46E0-A810-1B5DC377E08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6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6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2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6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4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D8-589C-4296-BA52-377BDF11205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19D8-589C-4296-BA52-377BDF11205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C852-52EF-4455-8C93-83AC1DFE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4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C538-39A5-46E0-A810-1B5DC377E08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976C-2E9C-43F6-B8E4-168DF153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7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orprimarykids.blogspot.com/2012/06/science-food-chain-3rd-and-4th-grade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1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</a:t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Things</a:t>
            </a:r>
          </a:p>
        </p:txBody>
      </p:sp>
      <p:pic>
        <p:nvPicPr>
          <p:cNvPr id="1026" name="Picture 2" descr="\\haasnas\staff\KRINGEK\My Pictures\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895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haasnas\staff\KRINGEK\My Pictures\K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895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2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REDI’S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4800" dirty="0"/>
              <a:t>He showed that flies DO NOT spontaneously arise from decaying meat.</a:t>
            </a:r>
          </a:p>
          <a:p>
            <a:r>
              <a:rPr lang="en-US" sz="4800" b="1" u="sng" dirty="0">
                <a:solidFill>
                  <a:srgbClr val="FF0000"/>
                </a:solidFill>
              </a:rPr>
              <a:t>Question:</a:t>
            </a:r>
            <a:r>
              <a:rPr lang="en-US" sz="4800" dirty="0"/>
              <a:t> Does decaying meat create flies?</a:t>
            </a:r>
          </a:p>
          <a:p>
            <a:r>
              <a:rPr lang="en-US" sz="4800" b="1" u="sng" dirty="0">
                <a:solidFill>
                  <a:srgbClr val="FF0000"/>
                </a:solidFill>
              </a:rPr>
              <a:t>Hypothesis:</a:t>
            </a:r>
            <a:r>
              <a:rPr lang="en-US" sz="4800" dirty="0"/>
              <a:t> Flies DO NOT arise from decaying meat.</a:t>
            </a:r>
          </a:p>
        </p:txBody>
      </p:sp>
    </p:spTree>
    <p:extLst>
      <p:ext uri="{BB962C8B-B14F-4D97-AF65-F5344CB8AC3E}">
        <p14:creationId xmlns:p14="http://schemas.microsoft.com/office/powerpoint/2010/main" val="196171605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haasnas\staff\KRINGEK\My Pictures\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haasnas\staff\KRINGEK\My Pictures\a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286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haasnas\staff\KRINGEK\My Pictures\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haasnas\staff\KRINGEK\My Pictures\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315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62599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</a:t>
            </a:r>
            <a:br>
              <a:rPr 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\\haasnas\staff\KRINGEK\My Pictures\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5715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process by which a cell captures energy from the sun &amp; uses it to make food.</a:t>
            </a:r>
          </a:p>
          <a:p>
            <a:r>
              <a:rPr lang="en-US" sz="4800" dirty="0" smtClean="0"/>
              <a:t>Nearly all living things obtain their energy either directly or indirectly from energy from the sun.</a:t>
            </a:r>
          </a:p>
          <a:p>
            <a:r>
              <a:rPr lang="en-US" sz="3600" i="1" dirty="0" smtClean="0"/>
              <a:t>Grass makes own food (photosynthesis), zebra eats grass, lion eats zebra…..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9132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The Process of Photosynthesis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r>
              <a:rPr lang="en-US" sz="5400" i="1" dirty="0" smtClean="0"/>
              <a:t>Plants use </a:t>
            </a:r>
            <a:r>
              <a:rPr lang="en-US" sz="5400" b="1" i="1" dirty="0" smtClean="0"/>
              <a:t>energy from the sun </a:t>
            </a:r>
            <a:r>
              <a:rPr lang="en-US" sz="5400" i="1" dirty="0" smtClean="0"/>
              <a:t>&amp; </a:t>
            </a:r>
            <a:r>
              <a:rPr lang="en-US" sz="5400" b="1" i="1" dirty="0" smtClean="0"/>
              <a:t>convert</a:t>
            </a:r>
            <a:r>
              <a:rPr lang="en-US" sz="5400" i="1" dirty="0" smtClean="0"/>
              <a:t> </a:t>
            </a:r>
            <a:r>
              <a:rPr lang="en-US" sz="5400" i="1" u="sng" dirty="0" smtClean="0"/>
              <a:t>carbon dioxide &amp; water </a:t>
            </a:r>
            <a:r>
              <a:rPr lang="en-US" sz="5400" i="1" dirty="0" smtClean="0"/>
              <a:t>into </a:t>
            </a:r>
            <a:r>
              <a:rPr lang="en-US" sz="5400" b="1" i="1" dirty="0" smtClean="0"/>
              <a:t>oxygen &amp; sugars</a:t>
            </a:r>
            <a:r>
              <a:rPr lang="en-US" sz="5400" i="1" dirty="0" smtClean="0"/>
              <a:t>.</a:t>
            </a:r>
          </a:p>
          <a:p>
            <a:r>
              <a:rPr lang="en-US" sz="5400" b="1" dirty="0" smtClean="0">
                <a:solidFill>
                  <a:schemeClr val="bg1"/>
                </a:solidFill>
              </a:rPr>
              <a:t>2 Stage Process: </a:t>
            </a:r>
            <a:r>
              <a:rPr lang="en-US" sz="5400" dirty="0" smtClean="0"/>
              <a:t>1. Capturing the sun’s energy</a:t>
            </a:r>
          </a:p>
          <a:p>
            <a:pPr marL="0" indent="0" algn="ctr">
              <a:buNone/>
            </a:pPr>
            <a:r>
              <a:rPr lang="en-US" sz="5400" dirty="0" smtClean="0"/>
              <a:t>2. </a:t>
            </a:r>
            <a:r>
              <a:rPr lang="en-US" sz="4800" dirty="0" smtClean="0"/>
              <a:t>Using the energy to make food.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396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haasnas\staff\KRINGEK\My Pictures\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229600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2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Capturing the Sunlight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Leaves- </a:t>
            </a:r>
            <a:r>
              <a:rPr lang="en-US" sz="4800" dirty="0" smtClean="0"/>
              <a:t>Chloroplasts in plant cell capture the sun’s energy (absorb light). Color comes from chemical compounds in chloroplasts.</a:t>
            </a:r>
          </a:p>
          <a:p>
            <a:r>
              <a:rPr lang="en-US" sz="4800" b="1" dirty="0" smtClean="0"/>
              <a:t>Main pigment in chloroplasts is chlorophyll. It captures sunlight (solar cell) &amp; produces sugars.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035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97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Plant cells use sugar for food &amp; to make other compounds. They also store the sugar.</a:t>
            </a:r>
          </a:p>
          <a:p>
            <a:r>
              <a:rPr lang="en-US" sz="5400" dirty="0" smtClean="0"/>
              <a:t>Oxygen exits the plant through the leaves.</a:t>
            </a:r>
          </a:p>
          <a:p>
            <a:pPr marL="0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6C0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+ 6H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 → 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+ 6O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3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Redi’s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Test:</a:t>
            </a:r>
            <a:r>
              <a:rPr lang="en-US" sz="5400" dirty="0"/>
              <a:t> placed meat in 2 glass jars. He put a lid on jar1 &amp; no lid on jar 2. Observed in a few days.</a:t>
            </a:r>
          </a:p>
          <a:p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Data:</a:t>
            </a:r>
            <a:r>
              <a:rPr lang="en-US" sz="5400" dirty="0"/>
              <a:t> Maggots were seen on the meat in the open jar &amp; no maggots on closed jar.</a:t>
            </a:r>
          </a:p>
        </p:txBody>
      </p:sp>
    </p:spTree>
    <p:extLst>
      <p:ext uri="{BB962C8B-B14F-4D97-AF65-F5344CB8AC3E}">
        <p14:creationId xmlns:p14="http://schemas.microsoft.com/office/powerpoint/2010/main" val="41801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aasnas\staff\KRINGEK\My Pictures\b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572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haasnas\staff\KRINGEK\My Pictures\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038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8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u="sng" dirty="0">
                <a:solidFill>
                  <a:srgbClr val="FF0000"/>
                </a:solidFill>
              </a:rPr>
              <a:t>Manipulated Variable: </a:t>
            </a:r>
            <a:r>
              <a:rPr lang="en-US" sz="4800" dirty="0"/>
              <a:t>Lid </a:t>
            </a:r>
          </a:p>
          <a:p>
            <a:r>
              <a:rPr lang="en-US" sz="4800" b="1" u="sng" dirty="0">
                <a:solidFill>
                  <a:srgbClr val="FF0000"/>
                </a:solidFill>
              </a:rPr>
              <a:t>Responding Variable: </a:t>
            </a:r>
            <a:r>
              <a:rPr lang="en-US" sz="4800" dirty="0"/>
              <a:t>Maggots in meat.</a:t>
            </a:r>
          </a:p>
          <a:p>
            <a:r>
              <a:rPr lang="en-US" sz="4800" b="1" u="sng" dirty="0">
                <a:solidFill>
                  <a:srgbClr val="FF0000"/>
                </a:solidFill>
              </a:rPr>
              <a:t>Conclusion:</a:t>
            </a:r>
            <a:r>
              <a:rPr lang="en-US" sz="4800" dirty="0"/>
              <a:t> Flies came into the open jar &amp; laid eggs on the meat. Flies couldn’t do that in covered jar &amp; there were no maggots in there. Decaying meat DID NOT produce maggots.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7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Pasteur’s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8" y="762000"/>
            <a:ext cx="9116291" cy="6096000"/>
          </a:xfrm>
        </p:spPr>
        <p:txBody>
          <a:bodyPr>
            <a:normAutofit/>
          </a:bodyPr>
          <a:lstStyle/>
          <a:p>
            <a:r>
              <a:rPr lang="en-US" sz="4800" dirty="0"/>
              <a:t>Showed that bacteria arise only from existing bacteria.</a:t>
            </a:r>
          </a:p>
          <a:p>
            <a:r>
              <a:rPr lang="en-US" sz="4800" b="1" u="sng" dirty="0">
                <a:solidFill>
                  <a:srgbClr val="00B050"/>
                </a:solidFill>
              </a:rPr>
              <a:t>Question: </a:t>
            </a:r>
            <a:r>
              <a:rPr lang="en-US" sz="4400" dirty="0"/>
              <a:t>Does bacteria come from existing bacteria or is it spontaneous generation?</a:t>
            </a:r>
          </a:p>
          <a:p>
            <a:r>
              <a:rPr lang="en-US" sz="4800" b="1" u="sng" dirty="0">
                <a:solidFill>
                  <a:srgbClr val="00B050"/>
                </a:solidFill>
              </a:rPr>
              <a:t>Hypothesis:</a:t>
            </a:r>
            <a:r>
              <a:rPr lang="en-US" sz="4800" dirty="0"/>
              <a:t> Bacteria does come from pre-existing bacteria.</a:t>
            </a:r>
          </a:p>
        </p:txBody>
      </p:sp>
    </p:spTree>
    <p:extLst>
      <p:ext uri="{BB962C8B-B14F-4D97-AF65-F5344CB8AC3E}">
        <p14:creationId xmlns:p14="http://schemas.microsoft.com/office/powerpoint/2010/main" val="1071459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Autofit/>
          </a:bodyPr>
          <a:lstStyle/>
          <a:p>
            <a:r>
              <a:rPr lang="en-US" sz="4800" b="1" u="sng" dirty="0">
                <a:solidFill>
                  <a:srgbClr val="00B050"/>
                </a:solidFill>
              </a:rPr>
              <a:t>Test: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dirty="0"/>
              <a:t>He put clear broth in 2 jars </a:t>
            </a:r>
            <a:r>
              <a:rPr lang="en-US" sz="4400" dirty="0"/>
              <a:t>with curved necks (to keep oxygen in &amp; bacteria from air out). </a:t>
            </a:r>
            <a:r>
              <a:rPr lang="en-US" sz="4800" dirty="0"/>
              <a:t>He boiled one flask &amp; left the other alone. </a:t>
            </a:r>
          </a:p>
          <a:p>
            <a:r>
              <a:rPr lang="en-US" sz="4800" b="1" u="sng" dirty="0">
                <a:solidFill>
                  <a:srgbClr val="00B050"/>
                </a:solidFill>
              </a:rPr>
              <a:t>Data: </a:t>
            </a:r>
            <a:r>
              <a:rPr lang="en-US" sz="4800" dirty="0"/>
              <a:t>After a few days, </a:t>
            </a:r>
            <a:r>
              <a:rPr lang="en-US" sz="4800" b="1" dirty="0" err="1"/>
              <a:t>unboiled</a:t>
            </a:r>
            <a:r>
              <a:rPr lang="en-US" sz="4800" b="1" dirty="0"/>
              <a:t> broth</a:t>
            </a:r>
            <a:r>
              <a:rPr lang="en-US" sz="4800" dirty="0"/>
              <a:t> was cloudy &amp; showed bacteria growth while the </a:t>
            </a:r>
            <a:r>
              <a:rPr lang="en-US" sz="4800" b="1" dirty="0"/>
              <a:t>boiled broth </a:t>
            </a:r>
            <a:r>
              <a:rPr lang="en-US" sz="4800" dirty="0"/>
              <a:t>was STILL CLEAR.</a:t>
            </a:r>
          </a:p>
        </p:txBody>
      </p:sp>
    </p:spTree>
    <p:extLst>
      <p:ext uri="{BB962C8B-B14F-4D97-AF65-F5344CB8AC3E}">
        <p14:creationId xmlns:p14="http://schemas.microsoft.com/office/powerpoint/2010/main" val="238292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haasnas\staff\KRINGEK\My Pictures\b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41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5400" b="1" dirty="0"/>
              <a:t>Manipulated-</a:t>
            </a:r>
            <a:r>
              <a:rPr lang="en-US" sz="5400" dirty="0"/>
              <a:t> boiled broth</a:t>
            </a:r>
          </a:p>
          <a:p>
            <a:r>
              <a:rPr lang="en-US" sz="5400" b="1" dirty="0"/>
              <a:t>Responding</a:t>
            </a:r>
            <a:r>
              <a:rPr lang="en-US" sz="5400" dirty="0"/>
              <a:t>- bacteria growth</a:t>
            </a:r>
          </a:p>
          <a:p>
            <a:r>
              <a:rPr lang="en-US" sz="5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 </a:t>
            </a:r>
            <a:r>
              <a:rPr lang="en-US" sz="5400" dirty="0"/>
              <a:t>Bacteria DID NOT spontaneously generate. It comes from bacteria already in the broth. DISPROVED Spontaneous Generation.</a:t>
            </a:r>
          </a:p>
        </p:txBody>
      </p:sp>
    </p:spTree>
    <p:extLst>
      <p:ext uri="{BB962C8B-B14F-4D97-AF65-F5344CB8AC3E}">
        <p14:creationId xmlns:p14="http://schemas.microsoft.com/office/powerpoint/2010/main" val="315013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living things need to survive?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i="1" dirty="0"/>
              <a:t>1. Water</a:t>
            </a:r>
          </a:p>
          <a:p>
            <a:pPr marL="0" indent="0">
              <a:buNone/>
            </a:pPr>
            <a:r>
              <a:rPr lang="en-US" sz="5400" i="1" dirty="0"/>
              <a:t>2. Food</a:t>
            </a:r>
          </a:p>
          <a:p>
            <a:pPr marL="0" indent="0">
              <a:buNone/>
            </a:pPr>
            <a:r>
              <a:rPr lang="en-US" sz="5400" i="1" dirty="0"/>
              <a:t>3. Living Space</a:t>
            </a:r>
          </a:p>
          <a:p>
            <a:pPr marL="0" indent="0">
              <a:buNone/>
            </a:pPr>
            <a:r>
              <a:rPr lang="en-US" sz="5400" i="1" dirty="0"/>
              <a:t>4. Stable Internal Conditions</a:t>
            </a:r>
          </a:p>
        </p:txBody>
      </p:sp>
    </p:spTree>
    <p:extLst>
      <p:ext uri="{BB962C8B-B14F-4D97-AF65-F5344CB8AC3E}">
        <p14:creationId xmlns:p14="http://schemas.microsoft.com/office/powerpoint/2010/main" val="406132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Autotroph</a:t>
            </a:r>
            <a:r>
              <a:rPr lang="en-US" sz="5400" dirty="0"/>
              <a:t>- organism that </a:t>
            </a:r>
            <a:r>
              <a:rPr lang="en-US" sz="5400" i="1" u="sng" dirty="0"/>
              <a:t>makes its own food</a:t>
            </a:r>
            <a:r>
              <a:rPr lang="en-US" sz="5400" dirty="0"/>
              <a:t>. Plants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Heterotroph</a:t>
            </a:r>
            <a:r>
              <a:rPr lang="en-US" sz="5400" dirty="0"/>
              <a:t>- </a:t>
            </a:r>
            <a:r>
              <a:rPr lang="en-US" sz="5400" i="1" u="sng" dirty="0"/>
              <a:t>cannot make its own food, </a:t>
            </a:r>
            <a:r>
              <a:rPr lang="en-US" sz="5400" dirty="0"/>
              <a:t>must consume other autotrophs or other heterotrophs.</a:t>
            </a:r>
          </a:p>
        </p:txBody>
      </p:sp>
    </p:spTree>
    <p:extLst>
      <p:ext uri="{BB962C8B-B14F-4D97-AF65-F5344CB8AC3E}">
        <p14:creationId xmlns:p14="http://schemas.microsoft.com/office/powerpoint/2010/main" val="3915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Living things.</a:t>
            </a:r>
          </a:p>
          <a:p>
            <a:pPr algn="ctr"/>
            <a:r>
              <a:rPr lang="en-US" sz="4800" dirty="0"/>
              <a:t>All living things share 6 characteristics. </a:t>
            </a:r>
          </a:p>
        </p:txBody>
      </p:sp>
    </p:spTree>
    <p:extLst>
      <p:ext uri="{BB962C8B-B14F-4D97-AF65-F5344CB8AC3E}">
        <p14:creationId xmlns:p14="http://schemas.microsoft.com/office/powerpoint/2010/main" val="199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 on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Earth is limited so organisms must COMPETE for food &amp; space.</a:t>
            </a:r>
          </a:p>
          <a:p>
            <a:r>
              <a:rPr lang="en-US" sz="5400" dirty="0"/>
              <a:t>Conditions on Earth change so organisms must be able to adapt to the changes to survive.</a:t>
            </a:r>
          </a:p>
        </p:txBody>
      </p:sp>
    </p:spTree>
    <p:extLst>
      <p:ext uri="{BB962C8B-B14F-4D97-AF65-F5344CB8AC3E}">
        <p14:creationId xmlns:p14="http://schemas.microsoft.com/office/powerpoint/2010/main" val="80942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5400" dirty="0"/>
              <a:t>The maintenance of stable internal conditions despite changes in surroundings.</a:t>
            </a:r>
          </a:p>
          <a:p>
            <a:r>
              <a:rPr lang="en-US" sz="5400" dirty="0"/>
              <a:t>Everything </a:t>
            </a:r>
            <a:r>
              <a:rPr lang="en-US" sz="5400" u="sng" dirty="0">
                <a:solidFill>
                  <a:srgbClr val="FF0000"/>
                </a:solidFill>
              </a:rPr>
              <a:t>just right</a:t>
            </a:r>
            <a:r>
              <a:rPr lang="en-US" sz="5400" dirty="0"/>
              <a:t>…</a:t>
            </a:r>
          </a:p>
          <a:p>
            <a:r>
              <a:rPr lang="en-US" sz="5400" dirty="0"/>
              <a:t>Being thirsty after a workout.</a:t>
            </a:r>
          </a:p>
        </p:txBody>
      </p:sp>
    </p:spTree>
    <p:extLst>
      <p:ext uri="{BB962C8B-B14F-4D97-AF65-F5344CB8AC3E}">
        <p14:creationId xmlns:p14="http://schemas.microsoft.com/office/powerpoint/2010/main" val="24976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986F-AA28-4F46-907B-8DACACE5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Homeostasis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836A-50EB-4C85-A85C-CACCB8E2C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sz="5400" dirty="0"/>
              <a:t>Maintaining stable conditions (Homeostasis) ensures that cells can properly function. </a:t>
            </a:r>
          </a:p>
          <a:p>
            <a:r>
              <a:rPr lang="en-US" sz="5400" dirty="0"/>
              <a:t>If they can’t, an organism can’t function normally and might become sick or even die</a:t>
            </a:r>
          </a:p>
        </p:txBody>
      </p:sp>
    </p:spTree>
    <p:extLst>
      <p:ext uri="{BB962C8B-B14F-4D97-AF65-F5344CB8AC3E}">
        <p14:creationId xmlns:p14="http://schemas.microsoft.com/office/powerpoint/2010/main" val="3618564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345F-82CE-4C07-86D6-37633D60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868F0-D202-4020-8022-20A44B92F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Everything you do requires energy.</a:t>
            </a:r>
          </a:p>
          <a:p>
            <a:r>
              <a:rPr lang="en-US" sz="5400" dirty="0"/>
              <a:t>Digesting food, thinking,  sleeping, running.</a:t>
            </a:r>
          </a:p>
          <a:p>
            <a:r>
              <a:rPr lang="en-US" sz="5400" dirty="0"/>
              <a:t>Cells use energy to transport substances, make new cells, &amp; make chemical reactions. </a:t>
            </a:r>
          </a:p>
        </p:txBody>
      </p:sp>
    </p:spTree>
    <p:extLst>
      <p:ext uri="{BB962C8B-B14F-4D97-AF65-F5344CB8AC3E}">
        <p14:creationId xmlns:p14="http://schemas.microsoft.com/office/powerpoint/2010/main" val="3833940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245C-E74B-411C-831E-93907E473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86E23-04F5-4283-922C-78599040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067800" cy="5287963"/>
          </a:xfrm>
        </p:spPr>
        <p:txBody>
          <a:bodyPr>
            <a:normAutofit/>
          </a:bodyPr>
          <a:lstStyle/>
          <a:p>
            <a:r>
              <a:rPr lang="en-US" sz="4800" dirty="0"/>
              <a:t>Most of the energy came to Earth from the sun then gets passed through the food chain. </a:t>
            </a:r>
          </a:p>
        </p:txBody>
      </p:sp>
      <p:pic>
        <p:nvPicPr>
          <p:cNvPr id="5" name="Picture 4" descr="A drawing of a cat&#10;&#10;Description automatically generated">
            <a:extLst>
              <a:ext uri="{FF2B5EF4-FFF2-40B4-BE49-F238E27FC236}">
                <a16:creationId xmlns:a16="http://schemas.microsoft.com/office/drawing/2014/main" id="{994510AF-7FC7-4C15-8F18-16070E38B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1199" y="3211900"/>
            <a:ext cx="6040435" cy="3265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1CCFEE-15FE-46A6-9E8E-7C698102C4D6}"/>
              </a:ext>
            </a:extLst>
          </p:cNvPr>
          <p:cNvSpPr txBox="1"/>
          <p:nvPr/>
        </p:nvSpPr>
        <p:spPr>
          <a:xfrm>
            <a:off x="1981200" y="6349708"/>
            <a:ext cx="510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forprimarykids.blogspot.com/2012/06/science-food-chain-3rd-and-4th-grad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427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Classifying Organisms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\\haasnas\staff\KRINGEK\My Pictures\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81300"/>
            <a:ext cx="61722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524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biologists organize living things into groups?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r>
              <a:rPr lang="en-US" sz="4000" dirty="0"/>
              <a:t>Easier to study &amp; communicate.</a:t>
            </a:r>
          </a:p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Taxonomy</a:t>
            </a:r>
            <a:r>
              <a:rPr lang="en-US" sz="4000" dirty="0"/>
              <a:t>- the scientific study of how living things are classified. </a:t>
            </a:r>
            <a:r>
              <a:rPr lang="en-US" sz="4000" i="1" u="sng" dirty="0"/>
              <a:t>Grouped by similarities</a:t>
            </a:r>
            <a:r>
              <a:rPr lang="en-US" sz="4000" dirty="0"/>
              <a:t>.</a:t>
            </a:r>
          </a:p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an animal is classified</a:t>
            </a:r>
            <a:r>
              <a:rPr lang="en-US" sz="4000" dirty="0"/>
              <a:t>, we know a lot about that type of animal.</a:t>
            </a:r>
          </a:p>
          <a:p>
            <a:r>
              <a:rPr lang="en-US" sz="4000" dirty="0">
                <a:solidFill>
                  <a:srgbClr val="FF0000"/>
                </a:solidFill>
              </a:rPr>
              <a:t>Crow </a:t>
            </a:r>
            <a:r>
              <a:rPr lang="en-US" sz="4000" dirty="0"/>
              <a:t>→</a:t>
            </a:r>
            <a:r>
              <a:rPr lang="en-US" sz="4000" b="1" u="sng" dirty="0"/>
              <a:t>Bird</a:t>
            </a:r>
            <a:r>
              <a:rPr lang="en-US" sz="4000" dirty="0"/>
              <a:t>       has wings, feathers, &amp; a beak.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971800" y="5715000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/>
              <a:t>Naming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r>
              <a:rPr lang="en-US" sz="4400" dirty="0"/>
              <a:t>Taxonomy involves naming organisms.</a:t>
            </a:r>
          </a:p>
          <a:p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Carolus Linnaeus</a:t>
            </a:r>
            <a:r>
              <a:rPr lang="en-US" sz="4400" dirty="0"/>
              <a:t>, a Swedish Naturalist, came up with the naming system.</a:t>
            </a:r>
          </a:p>
          <a:p>
            <a:r>
              <a:rPr lang="en-US" sz="4400" dirty="0"/>
              <a:t>Placed organisms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groups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observable features</a:t>
            </a:r>
            <a:r>
              <a:rPr lang="en-US" sz="4400" dirty="0"/>
              <a:t>. Then he gave each organism a unique, 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2-part name </a:t>
            </a:r>
            <a:r>
              <a:rPr lang="en-US" sz="4400" dirty="0"/>
              <a:t>(</a:t>
            </a:r>
            <a:r>
              <a:rPr lang="en-US" sz="4400" b="1" dirty="0"/>
              <a:t>BINOMIAL NOMENCLATURE</a:t>
            </a:r>
            <a:r>
              <a:rPr lang="en-US" sz="4400" dirty="0"/>
              <a:t>) </a:t>
            </a:r>
          </a:p>
        </p:txBody>
      </p:sp>
      <p:pic>
        <p:nvPicPr>
          <p:cNvPr id="2050" name="Picture 2" descr="\\haasnas\staff\KRINGEK\My Pictures\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220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5400" b="1" dirty="0"/>
              <a:t>Genus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word in scientific name</a:t>
            </a:r>
            <a:r>
              <a:rPr lang="en-US" sz="4800" dirty="0"/>
              <a:t>,  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organisms grouped together.</a:t>
            </a:r>
          </a:p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Pumas</a:t>
            </a:r>
            <a:r>
              <a:rPr lang="en-US" sz="4800" dirty="0"/>
              <a:t> &amp;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cats </a:t>
            </a:r>
            <a:r>
              <a:rPr lang="en-US" sz="4800" dirty="0"/>
              <a:t>are grouped under genus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Felis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characteristics: </a:t>
            </a:r>
            <a:r>
              <a:rPr lang="en-US" sz="4800" dirty="0"/>
              <a:t>sharp, retractable claws, &amp; behaviors such as hunting animals.</a:t>
            </a:r>
          </a:p>
        </p:txBody>
      </p:sp>
    </p:spTree>
    <p:extLst>
      <p:ext uri="{BB962C8B-B14F-4D97-AF65-F5344CB8AC3E}">
        <p14:creationId xmlns:p14="http://schemas.microsoft.com/office/powerpoint/2010/main" val="25638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7255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word </a:t>
            </a:r>
            <a:r>
              <a:rPr lang="en-US" sz="4800" dirty="0"/>
              <a:t>in the grouping.</a:t>
            </a:r>
          </a:p>
          <a:p>
            <a:r>
              <a:rPr lang="en-US" sz="4800" dirty="0">
                <a:solidFill>
                  <a:srgbClr val="00B050"/>
                </a:solidFill>
              </a:rPr>
              <a:t>Describes a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 feature </a:t>
            </a:r>
            <a:r>
              <a:rPr lang="en-US" sz="4800" dirty="0">
                <a:solidFill>
                  <a:srgbClr val="00B050"/>
                </a:solidFill>
              </a:rPr>
              <a:t>of organism.</a:t>
            </a:r>
          </a:p>
          <a:p>
            <a:r>
              <a:rPr lang="en-US" sz="4800" dirty="0"/>
              <a:t>A group of similar organisms that can mate with each other &amp; produce offspring.</a:t>
            </a:r>
          </a:p>
        </p:txBody>
      </p:sp>
    </p:spTree>
    <p:extLst>
      <p:ext uri="{BB962C8B-B14F-4D97-AF65-F5344CB8AC3E}">
        <p14:creationId xmlns:p14="http://schemas.microsoft.com/office/powerpoint/2010/main" val="9755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Living Things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Made of cells</a:t>
            </a:r>
          </a:p>
          <a:p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Contain similar chemicals</a:t>
            </a:r>
          </a:p>
          <a:p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Use energy</a:t>
            </a:r>
          </a:p>
          <a:p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Respond to their environment</a:t>
            </a:r>
          </a:p>
          <a:p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Grow &amp; develop</a:t>
            </a:r>
          </a:p>
          <a:p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Reproduce </a:t>
            </a:r>
          </a:p>
        </p:txBody>
      </p:sp>
    </p:spTree>
    <p:extLst>
      <p:ext uri="{BB962C8B-B14F-4D97-AF65-F5344CB8AC3E}">
        <p14:creationId xmlns:p14="http://schemas.microsoft.com/office/powerpoint/2010/main" val="225392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Puma</a:t>
            </a:r>
            <a:r>
              <a:rPr lang="en-US" sz="4800" dirty="0"/>
              <a:t>- “</a:t>
            </a:r>
            <a:r>
              <a:rPr lang="en-US" sz="4800" dirty="0" err="1"/>
              <a:t>Felis</a:t>
            </a:r>
            <a:r>
              <a:rPr lang="en-US" sz="4800" dirty="0"/>
              <a:t> </a:t>
            </a:r>
            <a:r>
              <a:rPr lang="en-US" sz="4800" dirty="0" err="1"/>
              <a:t>concolor</a:t>
            </a:r>
            <a:r>
              <a:rPr lang="en-US" sz="4800" dirty="0"/>
              <a:t>”- animal with sharp claws, hunts- “</a:t>
            </a:r>
            <a:r>
              <a:rPr lang="en-US" sz="4400" dirty="0"/>
              <a:t>SAME COLOR” (</a:t>
            </a:r>
            <a:r>
              <a:rPr lang="en-US" sz="4400" dirty="0" err="1"/>
              <a:t>concolor</a:t>
            </a:r>
            <a:r>
              <a:rPr lang="en-US" sz="4400" dirty="0"/>
              <a:t>)</a:t>
            </a:r>
            <a:endParaRPr lang="en-US" sz="4800" dirty="0"/>
          </a:p>
          <a:p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Cat- </a:t>
            </a:r>
            <a:r>
              <a:rPr lang="en-US" sz="4800" dirty="0"/>
              <a:t>“</a:t>
            </a:r>
            <a:r>
              <a:rPr lang="en-US" sz="4800" dirty="0" err="1"/>
              <a:t>Felis</a:t>
            </a:r>
            <a:r>
              <a:rPr lang="en-US" sz="4800" dirty="0"/>
              <a:t> </a:t>
            </a:r>
            <a:r>
              <a:rPr lang="en-US" sz="4800" dirty="0" err="1"/>
              <a:t>domesticus</a:t>
            </a:r>
            <a:r>
              <a:rPr lang="en-US" sz="4800" dirty="0"/>
              <a:t>”- sharp claws/hunts– “</a:t>
            </a:r>
            <a:r>
              <a:rPr lang="en-US" sz="4000" dirty="0"/>
              <a:t>Of the House” (</a:t>
            </a:r>
            <a:r>
              <a:rPr lang="en-US" sz="4000" dirty="0" err="1"/>
              <a:t>domesticus</a:t>
            </a:r>
            <a:r>
              <a:rPr lang="en-US" sz="4000" dirty="0"/>
              <a:t>).</a:t>
            </a:r>
          </a:p>
        </p:txBody>
      </p:sp>
      <p:pic>
        <p:nvPicPr>
          <p:cNvPr id="4098" name="Picture 2" descr="\\haasnas\staff\KRINGEK\My Pictures\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1"/>
            <a:ext cx="426720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haasnas\staff\KRINGEK\My Pictures\b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1"/>
            <a:ext cx="3276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of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levels.</a:t>
            </a:r>
          </a:p>
          <a:p>
            <a:r>
              <a:rPr lang="en-US" dirty="0"/>
              <a:t>Each levels </a:t>
            </a:r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starts broad/general &amp; gets more specific/detailed.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</a:t>
            </a:r>
            <a:r>
              <a:rPr lang="en-US" dirty="0"/>
              <a:t>- highest level of organization</a:t>
            </a:r>
          </a:p>
          <a:p>
            <a:r>
              <a:rPr lang="en-US" dirty="0"/>
              <a:t>Within the Domain are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/>
              <a:t>Within Kingdoms are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Phyla or Phylum</a:t>
            </a:r>
            <a:r>
              <a:rPr lang="en-US" dirty="0"/>
              <a:t>.</a:t>
            </a:r>
          </a:p>
          <a:p>
            <a:r>
              <a:rPr lang="en-US" dirty="0"/>
              <a:t>Within Phyla are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/>
              <a:t>Within Classes are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/>
              <a:t>Within Orders are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/>
              <a:t>Families- </a:t>
            </a:r>
            <a:r>
              <a:rPr lang="en-US" u="sng" dirty="0"/>
              <a:t>genus</a:t>
            </a:r>
          </a:p>
          <a:p>
            <a:r>
              <a:rPr lang="en-US" dirty="0"/>
              <a:t>Genus contain one or more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0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aasnas\staff\KRINGEK\My Pictures\b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6172200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Bacteria,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Archaea, &amp;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Eukarya.</a:t>
            </a:r>
          </a:p>
          <a:p>
            <a:r>
              <a:rPr lang="en-US" sz="4800" dirty="0"/>
              <a:t>Organisms are placed into domains &amp; kingdoms based </a:t>
            </a:r>
            <a:r>
              <a:rPr lang="en-US" sz="4800" dirty="0" smtClean="0"/>
              <a:t>on: </a:t>
            </a:r>
            <a:r>
              <a:rPr 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</a:t>
            </a:r>
            <a:r>
              <a:rPr lang="en-U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lang="en-US" sz="4800" dirty="0"/>
              <a:t>, their </a:t>
            </a:r>
            <a:r>
              <a:rPr lang="en-U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ability to make food</a:t>
            </a:r>
            <a:r>
              <a:rPr lang="en-US" sz="4800" dirty="0"/>
              <a:t>, </a:t>
            </a:r>
            <a:r>
              <a:rPr 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habitat, common ancestry,</a:t>
            </a:r>
            <a:r>
              <a:rPr lang="en-US" sz="4800" dirty="0" smtClean="0"/>
              <a:t> &amp; </a:t>
            </a:r>
            <a:r>
              <a:rPr lang="en-US" sz="4800" dirty="0"/>
              <a:t>the </a:t>
            </a:r>
            <a:r>
              <a:rPr lang="en-U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cells</a:t>
            </a:r>
            <a:r>
              <a:rPr lang="en-US" sz="4800" dirty="0"/>
              <a:t> in their bodies.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594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r>
              <a:rPr lang="en-US" sz="5400" dirty="0"/>
              <a:t>All around us, yogurt, tables you touch, in our bodies.</a:t>
            </a:r>
          </a:p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</a:t>
            </a:r>
            <a:r>
              <a:rPr lang="en-US" sz="5400" dirty="0" smtClean="0"/>
              <a:t> </a:t>
            </a:r>
            <a:r>
              <a:rPr lang="en-US" sz="5400" dirty="0"/>
              <a:t>(organism that 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no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r>
              <a:rPr lang="en-US" sz="5400" dirty="0"/>
              <a:t>). 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Unicellular.</a:t>
            </a:r>
            <a:r>
              <a:rPr lang="en-US" sz="5400" dirty="0" smtClean="0"/>
              <a:t>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Have </a:t>
            </a:r>
            <a:r>
              <a:rPr lang="en-US" sz="5400" b="1" u="sng" dirty="0">
                <a:solidFill>
                  <a:srgbClr val="FF0000"/>
                </a:solidFill>
              </a:rPr>
              <a:t>both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heterotrophs</a:t>
            </a:r>
            <a:r>
              <a:rPr lang="en-US" sz="5400" dirty="0"/>
              <a:t> &amp;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autotrophs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2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Archaea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Means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“ancient”</a:t>
            </a:r>
            <a:r>
              <a:rPr lang="en-US" sz="4400" dirty="0">
                <a:solidFill>
                  <a:schemeClr val="bg1"/>
                </a:solidFill>
              </a:rPr>
              <a:t>, are found in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harsh environments</a:t>
            </a:r>
            <a:r>
              <a:rPr lang="en-US" sz="4400" dirty="0">
                <a:solidFill>
                  <a:schemeClr val="bg1"/>
                </a:solidFill>
              </a:rPr>
              <a:t> similar to ancient Earth.</a:t>
            </a:r>
          </a:p>
          <a:p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springs, molten rock/gases deep in Pacific Ocean, very salty water, s&amp; in the intestines of cows.</a:t>
            </a:r>
          </a:p>
          <a:p>
            <a:r>
              <a:rPr lang="en-US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Unicellular,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</a:t>
            </a:r>
            <a:r>
              <a:rPr lang="en-US" sz="4400" dirty="0">
                <a:solidFill>
                  <a:schemeClr val="bg1"/>
                </a:solidFill>
              </a:rPr>
              <a:t>. Some are </a:t>
            </a:r>
            <a:r>
              <a:rPr lang="en-US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autotrophs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&amp; some are </a:t>
            </a:r>
            <a:r>
              <a:rPr lang="en-US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heterotrophs</a:t>
            </a:r>
            <a:r>
              <a:rPr lang="en-US" sz="4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19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/>
              <a:t>Eukarya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96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Organisms that </a:t>
            </a:r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nucleus.</a:t>
            </a:r>
          </a:p>
          <a:p>
            <a:r>
              <a:rPr lang="en-US" sz="5400" dirty="0"/>
              <a:t>Seaweed, mushrooms, tomatoes, dogs &amp; humans.</a:t>
            </a:r>
          </a:p>
          <a:p>
            <a:r>
              <a:rPr lang="en-US" sz="5400" dirty="0"/>
              <a:t>Has </a:t>
            </a:r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Kingdoms:  </a:t>
            </a:r>
            <a:r>
              <a:rPr lang="en-US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Protists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Fungi, Plants, &amp; Animals.</a:t>
            </a:r>
          </a:p>
        </p:txBody>
      </p:sp>
    </p:spTree>
    <p:extLst>
      <p:ext uri="{BB962C8B-B14F-4D97-AF65-F5344CB8AC3E}">
        <p14:creationId xmlns:p14="http://schemas.microsoft.com/office/powerpoint/2010/main" val="22806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Odd Kingdom, organisms that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be classified </a:t>
            </a:r>
            <a:r>
              <a:rPr lang="en-US" sz="5400" dirty="0">
                <a:solidFill>
                  <a:schemeClr val="bg1"/>
                </a:solidFill>
              </a:rPr>
              <a:t>as plant, animal, or fungus.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Eukaryotic.</a:t>
            </a:r>
            <a:endParaRPr lang="en-US" sz="5400" dirty="0">
              <a:solidFill>
                <a:schemeClr val="bg1"/>
              </a:solidFill>
            </a:endParaRPr>
          </a:p>
          <a:p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Algae, Amoeba</a:t>
            </a:r>
            <a:r>
              <a:rPr lang="en-US" sz="5400" dirty="0">
                <a:solidFill>
                  <a:schemeClr val="bg1"/>
                </a:solidFill>
              </a:rPr>
              <a:t>,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multicellular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0"/>
            <a:ext cx="533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Fungi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4008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Mushrooms, mold, mildew, yeast</a:t>
            </a:r>
          </a:p>
          <a:p>
            <a:r>
              <a:rPr lang="en-US" sz="5400" dirty="0">
                <a:solidFill>
                  <a:schemeClr val="bg1"/>
                </a:solidFill>
              </a:rPr>
              <a:t>All are heterotrophs</a:t>
            </a:r>
          </a:p>
          <a:p>
            <a:r>
              <a:rPr lang="en-US" sz="5400" dirty="0">
                <a:solidFill>
                  <a:schemeClr val="bg1"/>
                </a:solidFill>
              </a:rPr>
              <a:t>Most eat by absorbing nutrients from dead organisms.</a:t>
            </a:r>
          </a:p>
          <a:p>
            <a:r>
              <a:rPr lang="en-US" sz="5400" dirty="0">
                <a:solidFill>
                  <a:schemeClr val="bg1"/>
                </a:solidFill>
              </a:rPr>
              <a:t>Multicellular, eukaryotes.</a:t>
            </a:r>
          </a:p>
        </p:txBody>
      </p:sp>
    </p:spTree>
    <p:extLst>
      <p:ext uri="{BB962C8B-B14F-4D97-AF65-F5344CB8AC3E}">
        <p14:creationId xmlns:p14="http://schemas.microsoft.com/office/powerpoint/2010/main" val="23392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4800" dirty="0"/>
              <a:t>Flowers, moss, trees</a:t>
            </a:r>
          </a:p>
          <a:p>
            <a:r>
              <a:rPr lang="en-US" sz="4800" dirty="0"/>
              <a:t>Must live on land,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multicellular, eukaryotes.</a:t>
            </a:r>
          </a:p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Autotrophs</a:t>
            </a:r>
            <a:r>
              <a:rPr lang="en-US" sz="4800" dirty="0"/>
              <a:t> (make own food).</a:t>
            </a:r>
          </a:p>
          <a:p>
            <a:r>
              <a:rPr lang="en-US" sz="4800" dirty="0"/>
              <a:t>Varied group- some produce flowers others no, some big some small……..</a:t>
            </a:r>
          </a:p>
        </p:txBody>
      </p:sp>
    </p:spTree>
    <p:extLst>
      <p:ext uri="{BB962C8B-B14F-4D97-AF65-F5344CB8AC3E}">
        <p14:creationId xmlns:p14="http://schemas.microsoft.com/office/powerpoint/2010/main" val="26316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sz="5400" dirty="0"/>
              <a:t>The basic unit of </a:t>
            </a:r>
            <a:r>
              <a:rPr lang="en-US" sz="5400" b="1" dirty="0"/>
              <a:t>structure</a:t>
            </a:r>
            <a:r>
              <a:rPr lang="en-US" sz="5400" dirty="0"/>
              <a:t> &amp; </a:t>
            </a:r>
            <a:r>
              <a:rPr lang="en-US" sz="5400" b="1" dirty="0"/>
              <a:t>function</a:t>
            </a:r>
            <a:r>
              <a:rPr lang="en-US" sz="5400" dirty="0"/>
              <a:t> in an organism.</a:t>
            </a:r>
          </a:p>
          <a:p>
            <a:r>
              <a:rPr lang="en-US" sz="5400" b="1" u="sng" dirty="0"/>
              <a:t>Uni</a:t>
            </a:r>
            <a:r>
              <a:rPr lang="en-US" sz="5400" dirty="0"/>
              <a:t>cellular (Single Celled)- </a:t>
            </a:r>
            <a:r>
              <a:rPr lang="en-US" sz="4800" dirty="0"/>
              <a:t>bacteria</a:t>
            </a:r>
          </a:p>
          <a:p>
            <a:r>
              <a:rPr lang="en-US" sz="5400" b="1" u="sng" dirty="0"/>
              <a:t>Multi</a:t>
            </a:r>
            <a:r>
              <a:rPr lang="en-US" sz="5400" dirty="0"/>
              <a:t>cellular (Many Cells)- specialized</a:t>
            </a:r>
          </a:p>
        </p:txBody>
      </p:sp>
      <p:pic>
        <p:nvPicPr>
          <p:cNvPr id="2050" name="Picture 2" descr="\\haasnas\staff\KRINGEK\My Pictures\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709"/>
            <a:ext cx="2819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haasnas\staff\KRINGEK\My Pictures\K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05199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r>
              <a:rPr lang="en-US" sz="4800" dirty="0"/>
              <a:t>Humans, dog, flea, cat</a:t>
            </a:r>
          </a:p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Multicellular, eukaryotes, heterotrophs.</a:t>
            </a:r>
          </a:p>
          <a:p>
            <a:r>
              <a:rPr lang="en-US" sz="4800" dirty="0"/>
              <a:t>Have adaptations to allow them to capture food, eat it, &amp; digest it.</a:t>
            </a:r>
          </a:p>
          <a:p>
            <a:r>
              <a:rPr lang="en-US" sz="4800" dirty="0"/>
              <a:t>Live in diverse environments around the Earth.</a:t>
            </a:r>
          </a:p>
        </p:txBody>
      </p:sp>
    </p:spTree>
    <p:extLst>
      <p:ext uri="{BB962C8B-B14F-4D97-AF65-F5344CB8AC3E}">
        <p14:creationId xmlns:p14="http://schemas.microsoft.com/office/powerpoint/2010/main" val="3084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Dichotomous Key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36943"/>
          </a:xfrm>
        </p:spPr>
        <p:txBody>
          <a:bodyPr/>
          <a:lstStyle/>
          <a:p>
            <a:r>
              <a:rPr lang="en-US" sz="4400" b="1" dirty="0" smtClean="0"/>
              <a:t>A series of descriptions arranged in pairs that leads the user to the identification of an unknown organism.</a:t>
            </a:r>
          </a:p>
          <a:p>
            <a:endParaRPr lang="en-US" dirty="0"/>
          </a:p>
        </p:txBody>
      </p:sp>
      <p:pic>
        <p:nvPicPr>
          <p:cNvPr id="4" name="Picture 3" descr="Dichotomous Key | | (ACK)ademic™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4419600" cy="3393743"/>
          </a:xfrm>
          <a:prstGeom prst="rect">
            <a:avLst/>
          </a:prstGeom>
        </p:spPr>
      </p:pic>
      <p:pic>
        <p:nvPicPr>
          <p:cNvPr id="5" name="Picture 4" descr="Animal Tracks | Another aide-mémoire for the Witch-Abou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33688"/>
            <a:ext cx="4343401" cy="40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54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Cladograms	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branched diagram that shows the </a:t>
            </a:r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among organism’s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members &amp; ancestors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Evolution Unit Review Gu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43200"/>
            <a:ext cx="8991600" cy="39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ANIMALIA    ARCHAEA   BACTERIA</a:t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FUNGI   PLANTAE   PROTISTA   EUKARYA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Which terms are Domains?</a:t>
            </a:r>
          </a:p>
          <a:p>
            <a:r>
              <a:rPr lang="en-U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Which terms are Kingdoms?</a:t>
            </a:r>
          </a:p>
          <a:p>
            <a:r>
              <a:rPr lang="en-U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Which 4 terms represent organisms in the same Domain?</a:t>
            </a:r>
          </a:p>
          <a:p>
            <a:r>
              <a:rPr lang="en-U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What is the difference between a dichotomous key &amp; cladogram?</a:t>
            </a: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2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1. Domains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143000"/>
            <a:ext cx="9296400" cy="4983163"/>
          </a:xfrm>
        </p:spPr>
        <p:txBody>
          <a:bodyPr/>
          <a:lstStyle/>
          <a:p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1.Bacteria, 2. Archaea, &amp; 3.Eukarya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75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KINGDOMS</a:t>
            </a:r>
            <a:endParaRPr 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Bacteria, Animalia, Archaea, Protista, Plantae.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6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Same Domain?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Protista</a:t>
            </a:r>
          </a:p>
          <a:p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Animalia</a:t>
            </a:r>
          </a:p>
          <a:p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Plantae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0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5.Which statements are used to classify organisms?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91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 cell types  (Plant or Animal)    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B number of organisms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C habitats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D how they obtain food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E blood type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F common ancestry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G molecular structure (unicellular, multi)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Age of organisms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A,C, D, F, G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Type (Plant or Animal Cell)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they obtain food (autotroph, heterotroph)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Ancestry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Structure (unicellular, multicellular)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987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2-3 CELLS</a:t>
            </a:r>
          </a:p>
        </p:txBody>
      </p:sp>
      <p:pic>
        <p:nvPicPr>
          <p:cNvPr id="5122" name="Picture 2" descr="\\haasnas\staff\KRINGEK\My Pictures\b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8967"/>
            <a:ext cx="9067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791200"/>
            <a:ext cx="8689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 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DISCOVERY AND CELL FUNCTION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5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&amp; Chemicals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5400" dirty="0"/>
              <a:t>Cells are made of chemicals.</a:t>
            </a:r>
          </a:p>
          <a:p>
            <a:r>
              <a:rPr lang="en-US" sz="5400" dirty="0"/>
              <a:t>Water (</a:t>
            </a:r>
            <a:r>
              <a:rPr lang="en-US" sz="4800" i="1" dirty="0"/>
              <a:t>most abundant</a:t>
            </a:r>
            <a:r>
              <a:rPr lang="en-US" sz="5400" dirty="0"/>
              <a:t>), carbohydrate (</a:t>
            </a:r>
            <a:r>
              <a:rPr lang="en-US" sz="4800" i="1" dirty="0"/>
              <a:t>cell’s energy source</a:t>
            </a:r>
            <a:r>
              <a:rPr lang="en-US" sz="5400" dirty="0"/>
              <a:t>), proteins/lipids (</a:t>
            </a:r>
            <a:r>
              <a:rPr lang="en-US" sz="4800" i="1" dirty="0"/>
              <a:t>building material for cells</a:t>
            </a:r>
            <a:r>
              <a:rPr lang="en-US" sz="5400" dirty="0"/>
              <a:t>), Nucleic acid (</a:t>
            </a:r>
            <a:r>
              <a:rPr lang="en-US" sz="4800" i="1" dirty="0"/>
              <a:t>genetic material for cell activities</a:t>
            </a:r>
            <a:r>
              <a:rPr lang="en-US" sz="5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729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r>
              <a:rPr lang="en-US" sz="5400" dirty="0"/>
              <a:t>The basic unit of </a:t>
            </a:r>
            <a:r>
              <a:rPr lang="en-US" sz="5400" u="sng" dirty="0">
                <a:solidFill>
                  <a:schemeClr val="tx2"/>
                </a:solidFill>
              </a:rPr>
              <a:t>structure </a:t>
            </a:r>
            <a:r>
              <a:rPr lang="en-US" sz="5400" dirty="0"/>
              <a:t>&amp; function in living things.</a:t>
            </a:r>
          </a:p>
          <a:p>
            <a:r>
              <a:rPr lang="en-US" sz="5400" dirty="0"/>
              <a:t>They form the </a:t>
            </a:r>
            <a:r>
              <a:rPr lang="en-US" sz="5400" u="sng" dirty="0">
                <a:solidFill>
                  <a:schemeClr val="tx2"/>
                </a:solidFill>
              </a:rPr>
              <a:t>parts</a:t>
            </a:r>
            <a:r>
              <a:rPr lang="en-US" sz="5400" dirty="0"/>
              <a:t> of an organism &amp; carry out the functions of the organism.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6000" dirty="0"/>
              <a:t>Very small and many of them</a:t>
            </a:r>
          </a:p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 </a:t>
            </a:r>
            <a:r>
              <a:rPr lang="en-US" sz="6000" dirty="0"/>
              <a:t>of your skin has </a:t>
            </a:r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100,000 cells</a:t>
            </a:r>
            <a:r>
              <a:rPr lang="en-US" sz="6000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>
            <a:normAutofit/>
          </a:bodyPr>
          <a:lstStyle/>
          <a:p>
            <a:r>
              <a:rPr lang="en-US" sz="6000" dirty="0"/>
              <a:t>An instrument that makes small objects look larger. </a:t>
            </a:r>
          </a:p>
          <a:p>
            <a:r>
              <a:rPr lang="en-US" sz="6000" dirty="0"/>
              <a:t>Can see cells under the microscope.</a:t>
            </a:r>
          </a:p>
        </p:txBody>
      </p:sp>
    </p:spTree>
    <p:extLst>
      <p:ext uri="{BB962C8B-B14F-4D97-AF65-F5344CB8AC3E}">
        <p14:creationId xmlns:p14="http://schemas.microsoft.com/office/powerpoint/2010/main" val="41681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Hooke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sz="5400" dirty="0"/>
              <a:t>1</a:t>
            </a:r>
            <a:r>
              <a:rPr lang="en-US" sz="5400" baseline="30000" dirty="0"/>
              <a:t>st</a:t>
            </a:r>
            <a:r>
              <a:rPr lang="en-US" sz="5400" dirty="0"/>
              <a:t> to observe cells using his own microscope.</a:t>
            </a:r>
          </a:p>
          <a:p>
            <a:r>
              <a:rPr lang="en-US" sz="4800" i="1" dirty="0"/>
              <a:t>Observed 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cork</a:t>
            </a:r>
            <a:r>
              <a:rPr lang="en-US" sz="4800" i="1" dirty="0"/>
              <a:t> from an oak tree &amp; saw </a:t>
            </a:r>
            <a:r>
              <a:rPr lang="en-US" sz="4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empty spaces </a:t>
            </a:r>
            <a:r>
              <a:rPr lang="en-US" sz="4800" i="1" dirty="0"/>
              <a:t>that  he called cells.</a:t>
            </a:r>
          </a:p>
        </p:txBody>
      </p:sp>
      <p:pic>
        <p:nvPicPr>
          <p:cNvPr id="1026" name="Picture 2" descr="\\haasnas\staff\KRINGEK\My Pictures\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095750" cy="28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haasnas\staff\KRINGEK\My Pictures\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55127"/>
            <a:ext cx="4572000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Anton Van Leeuwenhoek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838200"/>
            <a:ext cx="9123218" cy="6019800"/>
          </a:xfrm>
        </p:spPr>
        <p:txBody>
          <a:bodyPr>
            <a:normAutofit/>
          </a:bodyPr>
          <a:lstStyle/>
          <a:p>
            <a:r>
              <a:rPr lang="en-US" sz="5400" dirty="0"/>
              <a:t>Used microscope to observe 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 water </a:t>
            </a:r>
            <a:r>
              <a:rPr lang="en-US" sz="5400" dirty="0"/>
              <a:t>&amp; 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scrapings from teeth &amp; gums</a:t>
            </a:r>
            <a:r>
              <a:rPr lang="en-US" sz="5400" dirty="0"/>
              <a:t>.</a:t>
            </a:r>
          </a:p>
          <a:p>
            <a:r>
              <a:rPr lang="en-US" sz="5400" dirty="0"/>
              <a:t>Found that each had 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 moving animals</a:t>
            </a:r>
            <a:r>
              <a:rPr lang="en-US" sz="5400" dirty="0"/>
              <a:t> in them.</a:t>
            </a:r>
          </a:p>
        </p:txBody>
      </p:sp>
      <p:pic>
        <p:nvPicPr>
          <p:cNvPr id="2050" name="Picture 2" descr="\\haasnas\staff\KRINGEK\My Pictures\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76600"/>
            <a:ext cx="1752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haasnas\staff\KRINGEK\My Pictures\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29200"/>
            <a:ext cx="449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Schleiden, Schwann, &amp; Virchow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867400"/>
          </a:xfrm>
        </p:spPr>
        <p:txBody>
          <a:bodyPr>
            <a:normAutofit/>
          </a:bodyPr>
          <a:lstStyle/>
          <a:p>
            <a:r>
              <a:rPr lang="en-US" sz="4400" dirty="0"/>
              <a:t>German scientists that                       helped develop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Theory</a:t>
            </a:r>
            <a:r>
              <a:rPr lang="en-US" sz="4400" dirty="0"/>
              <a:t>.</a:t>
            </a:r>
          </a:p>
          <a:p>
            <a:r>
              <a:rPr lang="en-US" sz="4400" dirty="0"/>
              <a:t>Schleiden found that all plants are made of cells.</a:t>
            </a:r>
          </a:p>
          <a:p>
            <a:r>
              <a:rPr lang="en-US" sz="4400" dirty="0"/>
              <a:t>Schwann found that all animals are made of cells.</a:t>
            </a:r>
          </a:p>
          <a:p>
            <a:r>
              <a:rPr lang="en-US" sz="4400" dirty="0"/>
              <a:t>Virchow found that all cells come from other living cells.</a:t>
            </a:r>
          </a:p>
        </p:txBody>
      </p:sp>
      <p:pic>
        <p:nvPicPr>
          <p:cNvPr id="3074" name="Picture 2" descr="\\haasnas\staff\KRINGEK\My Pictures\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23050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60020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Chp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Structure &amp; Function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029200" cy="4861198"/>
          </a:xfrm>
        </p:spPr>
      </p:pic>
    </p:spTree>
    <p:extLst>
      <p:ext uri="{BB962C8B-B14F-4D97-AF65-F5344CB8AC3E}">
        <p14:creationId xmlns:p14="http://schemas.microsoft.com/office/powerpoint/2010/main" val="26776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Structure &amp;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4800" b="1" dirty="0"/>
              <a:t>Structure- </a:t>
            </a:r>
            <a:r>
              <a:rPr lang="en-US" sz="4800" dirty="0"/>
              <a:t>what it is made out of (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parts</a:t>
            </a:r>
            <a:r>
              <a:rPr lang="en-US" sz="4800" dirty="0"/>
              <a:t>).</a:t>
            </a:r>
          </a:p>
          <a:p>
            <a:r>
              <a:rPr lang="en-US" sz="4000" i="1" dirty="0"/>
              <a:t>Building- bricks, steel beams, drywall…</a:t>
            </a:r>
          </a:p>
          <a:p>
            <a:r>
              <a:rPr lang="en-US" sz="4800" b="1" dirty="0"/>
              <a:t>Function</a:t>
            </a:r>
            <a:r>
              <a:rPr lang="en-US" sz="4800" dirty="0"/>
              <a:t>- 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 that keep it alive-</a:t>
            </a:r>
            <a:r>
              <a:rPr lang="en-US" sz="4800" dirty="0"/>
              <a:t> obtaining oxygen/food, growing, &amp; reproduction.</a:t>
            </a:r>
          </a:p>
        </p:txBody>
      </p:sp>
    </p:spTree>
    <p:extLst>
      <p:ext uri="{BB962C8B-B14F-4D97-AF65-F5344CB8AC3E}">
        <p14:creationId xmlns:p14="http://schemas.microsoft.com/office/powerpoint/2010/main" val="17670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Cell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r>
              <a:rPr lang="en-US" sz="4800" dirty="0"/>
              <a:t>A widely </a:t>
            </a:r>
            <a:r>
              <a:rPr lang="en-US" sz="4800" dirty="0">
                <a:solidFill>
                  <a:srgbClr val="FF0000"/>
                </a:solidFill>
              </a:rPr>
              <a:t>accepted explanation </a:t>
            </a:r>
            <a:r>
              <a:rPr lang="en-US" sz="4800" dirty="0"/>
              <a:t>of the </a:t>
            </a:r>
            <a:r>
              <a:rPr lang="en-US" sz="4800" dirty="0">
                <a:solidFill>
                  <a:srgbClr val="FF0000"/>
                </a:solidFill>
              </a:rPr>
              <a:t>relationship between</a:t>
            </a:r>
            <a:r>
              <a:rPr lang="en-US" sz="4800" dirty="0"/>
              <a:t> cells &amp; living things.</a:t>
            </a:r>
          </a:p>
          <a:p>
            <a:r>
              <a:rPr lang="en-US" sz="4800" dirty="0"/>
              <a:t>It states: </a:t>
            </a:r>
            <a:r>
              <a:rPr lang="en-US" sz="4800" b="1" dirty="0">
                <a:solidFill>
                  <a:srgbClr val="CC04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living things are made of cells,  Cells are the basic unit in living things, &amp; All cells are produced by other cells.</a:t>
            </a:r>
          </a:p>
        </p:txBody>
      </p:sp>
    </p:spTree>
    <p:extLst>
      <p:ext uri="{BB962C8B-B14F-4D97-AF65-F5344CB8AC3E}">
        <p14:creationId xmlns:p14="http://schemas.microsoft.com/office/powerpoint/2010/main" val="40963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&amp; Chemicals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5400" dirty="0"/>
              <a:t>Cells are made of chemicals.</a:t>
            </a:r>
          </a:p>
          <a:p>
            <a:r>
              <a:rPr lang="en-US" sz="5400" dirty="0"/>
              <a:t>Water (</a:t>
            </a:r>
            <a:r>
              <a:rPr lang="en-US" sz="4800" i="1" dirty="0"/>
              <a:t>most abundant</a:t>
            </a:r>
            <a:r>
              <a:rPr lang="en-US" sz="5400" dirty="0"/>
              <a:t>), carbohydrate (</a:t>
            </a:r>
            <a:r>
              <a:rPr lang="en-US" sz="4800" i="1" dirty="0"/>
              <a:t>cell’s energy source</a:t>
            </a:r>
            <a:r>
              <a:rPr lang="en-US" sz="5400" dirty="0"/>
              <a:t>), proteins/lipids (</a:t>
            </a:r>
            <a:r>
              <a:rPr lang="en-US" sz="4800" i="1" dirty="0"/>
              <a:t>building material for cells</a:t>
            </a:r>
            <a:r>
              <a:rPr lang="en-US" sz="5400" dirty="0"/>
              <a:t>), Nucleic acid (</a:t>
            </a:r>
            <a:r>
              <a:rPr lang="en-US" sz="4800" i="1" dirty="0"/>
              <a:t>genetic material for cell activities</a:t>
            </a:r>
            <a:r>
              <a:rPr lang="en-US" sz="5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4875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5745163"/>
          </a:xfrm>
        </p:spPr>
        <p:txBody>
          <a:bodyPr>
            <a:normAutofit/>
          </a:bodyPr>
          <a:lstStyle/>
          <a:p>
            <a:r>
              <a:rPr lang="en-US" sz="5400" dirty="0"/>
              <a:t>Cells use energy to grow &amp; repair damaged parts.</a:t>
            </a:r>
          </a:p>
        </p:txBody>
      </p:sp>
    </p:spTree>
    <p:extLst>
      <p:ext uri="{BB962C8B-B14F-4D97-AF65-F5344CB8AC3E}">
        <p14:creationId xmlns:p14="http://schemas.microsoft.com/office/powerpoint/2010/main" val="41828378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File:Eukaryotic Cell (animal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39241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Organelles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715000"/>
          </a:xfrm>
        </p:spPr>
        <p:txBody>
          <a:bodyPr>
            <a:normAutofit/>
          </a:bodyPr>
          <a:lstStyle/>
          <a:p>
            <a:r>
              <a:rPr lang="en-US" sz="5400" dirty="0"/>
              <a:t>Tiny cell structures that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out specific functions</a:t>
            </a:r>
            <a:r>
              <a:rPr lang="en-US" sz="5400" dirty="0"/>
              <a:t> inside the cell.</a:t>
            </a:r>
          </a:p>
          <a:p>
            <a:r>
              <a:rPr lang="en-US" sz="4800" i="1" dirty="0"/>
              <a:t>Just like our stomach &amp; heart do </a:t>
            </a:r>
            <a:r>
              <a:rPr lang="en-US" sz="4800" i="1" u="sng" dirty="0"/>
              <a:t>certain functions </a:t>
            </a:r>
            <a:r>
              <a:rPr lang="en-US" sz="4800" i="1" dirty="0"/>
              <a:t>for us </a:t>
            </a:r>
            <a:r>
              <a:rPr lang="en-US" sz="4800" b="1" i="1" dirty="0"/>
              <a:t>organelles do same for cell.</a:t>
            </a:r>
          </a:p>
        </p:txBody>
      </p:sp>
    </p:spTree>
    <p:extLst>
      <p:ext uri="{BB962C8B-B14F-4D97-AF65-F5344CB8AC3E}">
        <p14:creationId xmlns:p14="http://schemas.microsoft.com/office/powerpoint/2010/main" val="31003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Cell Wall- </a:t>
            </a:r>
            <a:r>
              <a:rPr lang="en-US" sz="4400" dirty="0"/>
              <a:t>a rigid layer that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surrounds the plant cell. </a:t>
            </a:r>
          </a:p>
          <a:p>
            <a:r>
              <a:rPr lang="en-US" sz="4000" dirty="0"/>
              <a:t>It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protects &amp; supports cell</a:t>
            </a:r>
            <a:r>
              <a:rPr lang="en-US" sz="4000" dirty="0"/>
              <a:t>. Water/Oxygen &amp; other materials can pass through it.</a:t>
            </a:r>
          </a:p>
          <a:p>
            <a:r>
              <a:rPr lang="en-US" sz="4400" b="1" dirty="0">
                <a:solidFill>
                  <a:schemeClr val="tx2"/>
                </a:solidFill>
              </a:rPr>
              <a:t>Cell Membrane- </a:t>
            </a:r>
            <a:r>
              <a:rPr lang="en-US" sz="4400" dirty="0"/>
              <a:t>next layer below the cell wall in plants &amp; outer layer for animal cells.</a:t>
            </a:r>
          </a:p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 what comes in/out of cell</a:t>
            </a:r>
            <a:r>
              <a:rPr lang="en-US" sz="4400" dirty="0"/>
              <a:t>. Acts like a screen door.</a:t>
            </a:r>
          </a:p>
        </p:txBody>
      </p:sp>
    </p:spTree>
    <p:extLst>
      <p:ext uri="{BB962C8B-B14F-4D97-AF65-F5344CB8AC3E}">
        <p14:creationId xmlns:p14="http://schemas.microsoft.com/office/powerpoint/2010/main" val="1657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Appendages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Flagella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long tiny tail-like appendages that whip back &amp; forth &amp; move cell.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legs, arms, claws.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The Nucleus of the Cell and Related Organell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43400"/>
            <a:ext cx="6553200" cy="23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Cells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Prokaryotic Cells- </a:t>
            </a:r>
            <a:r>
              <a:rPr lang="en-US" sz="4800" dirty="0" smtClean="0"/>
              <a:t>cell not surrounded by a membrane, genetic material floats freely in cytoplasm of cell.  Unicellular. </a:t>
            </a:r>
            <a:r>
              <a:rPr lang="en-US" sz="4800" dirty="0" smtClean="0">
                <a:solidFill>
                  <a:srgbClr val="FF0000"/>
                </a:solidFill>
              </a:rPr>
              <a:t>No nucleus.</a:t>
            </a:r>
          </a:p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 Cells- </a:t>
            </a:r>
            <a:r>
              <a:rPr lang="en-US" sz="4800" dirty="0" smtClean="0"/>
              <a:t>genetic material surrounded by a membrane. Also, has organelles that perform certain jobs. </a:t>
            </a:r>
            <a:r>
              <a:rPr lang="en-US" sz="4800" dirty="0" smtClean="0">
                <a:solidFill>
                  <a:srgbClr val="FF0000"/>
                </a:solidFill>
              </a:rPr>
              <a:t>Nucleus.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Nucleus</a:t>
            </a:r>
            <a:r>
              <a:rPr lang="en-US" sz="5400" dirty="0"/>
              <a:t>- cell’s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center (brain)</a:t>
            </a:r>
            <a:r>
              <a:rPr lang="en-US" sz="5400" dirty="0"/>
              <a:t>, directs all of the cell’s activities.</a:t>
            </a:r>
          </a:p>
          <a:p>
            <a:r>
              <a:rPr lang="en-US" sz="5400" b="1" dirty="0">
                <a:solidFill>
                  <a:schemeClr val="tx2"/>
                </a:solidFill>
              </a:rPr>
              <a:t>Nuclear Envelope- </a:t>
            </a:r>
            <a:r>
              <a:rPr lang="en-US" sz="5400" dirty="0"/>
              <a:t>outer covering/shell of nucleus. It protects the nucleus. Allows materials to go in/out of nucleus.</a:t>
            </a:r>
          </a:p>
        </p:txBody>
      </p:sp>
    </p:spTree>
    <p:extLst>
      <p:ext uri="{BB962C8B-B14F-4D97-AF65-F5344CB8AC3E}">
        <p14:creationId xmlns:p14="http://schemas.microsoft.com/office/powerpoint/2010/main" val="7780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</a:rPr>
              <a:t>Chromatin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 strands </a:t>
            </a:r>
            <a:r>
              <a:rPr lang="en-US" sz="5400" dirty="0"/>
              <a:t>floating in front of the nucleus that contain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material </a:t>
            </a:r>
            <a:r>
              <a:rPr lang="en-US" sz="5400" dirty="0"/>
              <a:t>(instructions) for directing the cell’s activities.</a:t>
            </a:r>
          </a:p>
        </p:txBody>
      </p:sp>
    </p:spTree>
    <p:extLst>
      <p:ext uri="{BB962C8B-B14F-4D97-AF65-F5344CB8AC3E}">
        <p14:creationId xmlns:p14="http://schemas.microsoft.com/office/powerpoint/2010/main" val="42806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Nucleolus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4983163"/>
          </a:xfrm>
        </p:spPr>
        <p:txBody>
          <a:bodyPr>
            <a:normAutofit/>
          </a:bodyPr>
          <a:lstStyle/>
          <a:p>
            <a:r>
              <a:rPr lang="en-US" sz="5400" dirty="0"/>
              <a:t>A small object floating in the nucleus. It contains ribosomes that produces proteins which are important contents for the cell.</a:t>
            </a:r>
          </a:p>
        </p:txBody>
      </p:sp>
    </p:spTree>
    <p:extLst>
      <p:ext uri="{BB962C8B-B14F-4D97-AF65-F5344CB8AC3E}">
        <p14:creationId xmlns:p14="http://schemas.microsoft.com/office/powerpoint/2010/main" val="3663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r>
              <a:rPr lang="en-US" sz="5400" dirty="0"/>
              <a:t>Region between the cell membrane &amp; the nucleus.       It is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clear, jell-like liquid surrounding the cell </a:t>
            </a:r>
            <a:r>
              <a:rPr lang="en-US" sz="5400" dirty="0"/>
              <a:t>that is constantly moving.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034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5400" dirty="0"/>
              <a:t>The rod-shaped “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powerhouse” of cell.</a:t>
            </a:r>
          </a:p>
          <a:p>
            <a:r>
              <a:rPr lang="en-US" sz="5400" dirty="0"/>
              <a:t>Converts food into energy so the cell can carry out jobs.</a:t>
            </a:r>
          </a:p>
        </p:txBody>
      </p:sp>
      <p:pic>
        <p:nvPicPr>
          <p:cNvPr id="1026" name="Picture 2" descr="\\haasnas\staff\KRINGEK\My Pictures\K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71917"/>
            <a:ext cx="5486400" cy="23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sz="5400" b="1" dirty="0"/>
              <a:t>A change </a:t>
            </a:r>
            <a:r>
              <a:rPr lang="en-US" sz="5400" dirty="0"/>
              <a:t>in an organism’s surroundings that </a:t>
            </a:r>
            <a:r>
              <a:rPr lang="en-US" sz="5400" u="sng" dirty="0"/>
              <a:t>causes the organism to react.</a:t>
            </a:r>
          </a:p>
          <a:p>
            <a:r>
              <a:rPr lang="en-US" sz="5400" dirty="0"/>
              <a:t>Changes in temp, light, sound</a:t>
            </a:r>
          </a:p>
          <a:p>
            <a:r>
              <a:rPr lang="en-US" sz="5400" u="sng" dirty="0"/>
              <a:t>Reaction</a:t>
            </a:r>
            <a:r>
              <a:rPr lang="en-US" sz="5400" dirty="0"/>
              <a:t> of organism to stimulus- </a:t>
            </a:r>
            <a:r>
              <a:rPr lang="en-US" sz="5400" b="1" dirty="0"/>
              <a:t>Response</a:t>
            </a:r>
          </a:p>
          <a:p>
            <a:r>
              <a:rPr lang="en-US" sz="4800" i="1" dirty="0"/>
              <a:t>Car horn beeps- scares you</a:t>
            </a:r>
            <a:r>
              <a:rPr lang="en-US" sz="5400" b="1" dirty="0"/>
              <a:t>.</a:t>
            </a:r>
          </a:p>
        </p:txBody>
      </p:sp>
      <p:pic>
        <p:nvPicPr>
          <p:cNvPr id="3074" name="Picture 2" descr="\\haasnas\staff\KRINGEK\My Pictures\K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89559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</a:t>
            </a:r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plasmic Reticulum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5400" dirty="0"/>
              <a:t>Passageways that carry proteins &amp; other materials.</a:t>
            </a:r>
          </a:p>
          <a:p>
            <a:r>
              <a:rPr lang="en-US" sz="5400" dirty="0"/>
              <a:t>Like hallways in a building.</a:t>
            </a:r>
          </a:p>
        </p:txBody>
      </p:sp>
      <p:pic>
        <p:nvPicPr>
          <p:cNvPr id="2050" name="Picture 2" descr="\\haasnas\staff\KRINGEK\My Pictures\K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7696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3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</a:rPr>
              <a:t>Ribosomes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5400" dirty="0"/>
              <a:t>Small, grain-like bodies (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dots</a:t>
            </a:r>
            <a:r>
              <a:rPr lang="en-US" sz="5400" dirty="0"/>
              <a:t>) that float in cytoplasm &amp; function as factories that produce                                  proteins.</a:t>
            </a:r>
          </a:p>
        </p:txBody>
      </p:sp>
      <p:pic>
        <p:nvPicPr>
          <p:cNvPr id="3074" name="Picture 2" descr="\\haasnas\staff\KRINGEK\My Pictures\K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6172200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1722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Golgi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r>
              <a:rPr lang="en-US" sz="5400" dirty="0"/>
              <a:t>Flattened sacs or tubes that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materials </a:t>
            </a:r>
            <a:r>
              <a:rPr lang="en-US" sz="5400" dirty="0"/>
              <a:t>from the Endoplasmic Reticulum &amp;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them to other parts of cell.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934969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5334000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Chloroplasts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5400" dirty="0"/>
              <a:t>Large </a:t>
            </a:r>
            <a:r>
              <a:rPr lang="en-US" sz="5400" b="1" dirty="0">
                <a:solidFill>
                  <a:srgbClr val="00B050"/>
                </a:solidFill>
              </a:rPr>
              <a:t>green structures</a:t>
            </a:r>
            <a:r>
              <a:rPr lang="en-US" sz="5400" dirty="0"/>
              <a:t> in the cytoplasm of plant cells. 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Captures energy from the sun &amp; uses it to produce food for the cell.</a:t>
            </a:r>
          </a:p>
          <a:p>
            <a:r>
              <a:rPr lang="en-US" sz="4400" dirty="0"/>
              <a:t>Makes leaves of plants green</a:t>
            </a:r>
            <a:r>
              <a:rPr lang="en-US" sz="5400" dirty="0"/>
              <a:t>.</a:t>
            </a:r>
          </a:p>
        </p:txBody>
      </p:sp>
      <p:pic>
        <p:nvPicPr>
          <p:cNvPr id="4098" name="Picture 2" descr="\\haasnas\staff\KRINGEK\My Pictures\K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09" y="4267200"/>
            <a:ext cx="35917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499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8674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5400" dirty="0"/>
              <a:t>Large, water-filled sacs used for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  <a:r>
              <a:rPr lang="en-US" sz="5400" dirty="0"/>
              <a:t>.</a:t>
            </a:r>
          </a:p>
          <a:p>
            <a:r>
              <a:rPr lang="en-US" sz="5400" dirty="0"/>
              <a:t>Food, waste products, &amp; other materials.</a:t>
            </a:r>
          </a:p>
        </p:txBody>
      </p:sp>
      <p:pic>
        <p:nvPicPr>
          <p:cNvPr id="5122" name="Picture 2" descr="\\haasnas\staff\KRINGEK\My Pictures\K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5791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115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5334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Small, round structures </a:t>
            </a:r>
            <a:r>
              <a:rPr lang="en-US" sz="5400" dirty="0"/>
              <a:t>that contain chemicals that break down materials in the cell.</a:t>
            </a:r>
          </a:p>
          <a:p>
            <a:r>
              <a:rPr lang="en-US" sz="5400" b="1" dirty="0">
                <a:solidFill>
                  <a:srgbClr val="FF0000"/>
                </a:solidFill>
              </a:rPr>
              <a:t>Cleanup crew- </a:t>
            </a:r>
            <a:r>
              <a:rPr lang="en-US" sz="5400" dirty="0"/>
              <a:t>food, old cell parts (renew)</a:t>
            </a:r>
          </a:p>
        </p:txBody>
      </p:sp>
      <p:pic>
        <p:nvPicPr>
          <p:cNvPr id="6146" name="Picture 2" descr="\\haasnas\staff\KRINGEK\My Pictures\K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3276600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474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</a:rPr>
              <a:t>Cell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r>
              <a:rPr lang="en-US" sz="5400" dirty="0"/>
              <a:t>In multicellular organisms, cells are organized into tissues, organs, &amp; organ systems.</a:t>
            </a:r>
          </a:p>
          <a:p>
            <a:r>
              <a:rPr lang="en-US" sz="5400" dirty="0"/>
              <a:t>Tissue- group of similar cells that work together to perform a certain function.</a:t>
            </a:r>
          </a:p>
        </p:txBody>
      </p:sp>
    </p:spTree>
    <p:extLst>
      <p:ext uri="{BB962C8B-B14F-4D97-AF65-F5344CB8AC3E}">
        <p14:creationId xmlns:p14="http://schemas.microsoft.com/office/powerpoint/2010/main" val="5580770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 Moving Cellular Material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Fanatic Cook: How Calcium Is Absorbed ... Can Intestine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3505200" cy="4038600"/>
          </a:xfrm>
        </p:spPr>
      </p:pic>
      <p:pic>
        <p:nvPicPr>
          <p:cNvPr id="5" name="Picture 4" descr="3.6 Active Transport – Concepts of Biology-1st Canadia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09800"/>
            <a:ext cx="4876800" cy="42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822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In/Out of Cell</a:t>
            </a:r>
            <a:endParaRPr lang="en-US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Substances can move </a:t>
            </a:r>
            <a:r>
              <a:rPr lang="en-US" sz="6000" u="sng" dirty="0" smtClean="0">
                <a:solidFill>
                  <a:schemeClr val="accent4"/>
                </a:solidFill>
              </a:rPr>
              <a:t>in &amp; out of the cell</a:t>
            </a:r>
            <a:r>
              <a:rPr lang="en-US" sz="6000" dirty="0" smtClean="0"/>
              <a:t> in 3 ways: </a:t>
            </a:r>
            <a:r>
              <a:rPr lang="en-US" sz="6000" b="1" dirty="0" smtClean="0"/>
              <a:t>Diffusion, Osmosis</a:t>
            </a:r>
            <a:r>
              <a:rPr lang="en-US" sz="6000" dirty="0" smtClean="0"/>
              <a:t>, or </a:t>
            </a:r>
            <a:r>
              <a:rPr lang="en-US" sz="6000" b="1" dirty="0" smtClean="0"/>
              <a:t>Active Transport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358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</a:t>
            </a:r>
            <a:endParaRPr lang="en-US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4800" i="1" dirty="0" smtClean="0"/>
              <a:t>The process by which molecules tend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move </a:t>
            </a:r>
            <a:r>
              <a:rPr lang="en-US" sz="4800" i="1" dirty="0" smtClean="0"/>
              <a:t>from an area of 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concentration </a:t>
            </a:r>
            <a:r>
              <a:rPr lang="en-US" sz="4800" i="1" dirty="0" smtClean="0"/>
              <a:t>to an area of </a:t>
            </a:r>
            <a:r>
              <a:rPr lang="en-US" sz="4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concentration</a:t>
            </a:r>
            <a:r>
              <a:rPr lang="en-US" sz="4800" i="1" dirty="0" smtClean="0"/>
              <a:t>.</a:t>
            </a:r>
          </a:p>
          <a:p>
            <a:r>
              <a:rPr lang="en-US" sz="4800" i="1" dirty="0" smtClean="0"/>
              <a:t>Main method by which small molecules over across the cell membrane.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5010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&amp;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6096000"/>
          </a:xfrm>
        </p:spPr>
        <p:txBody>
          <a:bodyPr>
            <a:normAutofit/>
          </a:bodyPr>
          <a:lstStyle/>
          <a:p>
            <a:r>
              <a:rPr lang="en-US" sz="5400" i="1" u="sng" dirty="0"/>
              <a:t>Growth</a:t>
            </a:r>
            <a:r>
              <a:rPr lang="en-US" sz="5400" dirty="0"/>
              <a:t>- process of becoming larger.</a:t>
            </a:r>
          </a:p>
          <a:p>
            <a:r>
              <a:rPr lang="en-US" sz="5400" i="1" u="sng" dirty="0"/>
              <a:t>Development</a:t>
            </a:r>
            <a:r>
              <a:rPr lang="en-US" sz="5400" dirty="0"/>
              <a:t>- the process of change that occurs during an organism’s life to produce a more complex organism.</a:t>
            </a:r>
          </a:p>
        </p:txBody>
      </p:sp>
    </p:spTree>
    <p:extLst>
      <p:ext uri="{BB962C8B-B14F-4D97-AF65-F5344CB8AC3E}">
        <p14:creationId xmlns:p14="http://schemas.microsoft.com/office/powerpoint/2010/main" val="32065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9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</a:t>
            </a:r>
            <a:endParaRPr lang="en-US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</a:t>
            </a:r>
            <a:r>
              <a:rPr lang="en-US" sz="5400" u="sng" dirty="0" smtClean="0"/>
              <a:t>amount of a substance</a:t>
            </a:r>
            <a:r>
              <a:rPr lang="en-US" sz="5400" dirty="0" smtClean="0"/>
              <a:t> in a given </a:t>
            </a:r>
            <a:r>
              <a:rPr lang="en-US" sz="5400" u="sng" dirty="0" smtClean="0"/>
              <a:t>volume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6553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7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</a:t>
            </a:r>
            <a:endParaRPr lang="en-US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Caused by particles moving &amp; colliding.</a:t>
            </a:r>
          </a:p>
          <a:p>
            <a:r>
              <a:rPr lang="en-US" sz="5400" dirty="0" smtClean="0"/>
              <a:t>Collisions cause molecules to push away from one another &amp; spread out.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633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43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6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OSMOSIS</a:t>
            </a:r>
            <a:endParaRPr lang="en-US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diffusion of water molecules through a cell membrane.</a:t>
            </a:r>
          </a:p>
          <a:p>
            <a:r>
              <a:rPr lang="en-US" sz="5400" dirty="0" smtClean="0"/>
              <a:t>Cells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function </a:t>
            </a:r>
            <a:r>
              <a:rPr lang="en-US" sz="5400" dirty="0" smtClean="0"/>
              <a:t>properly </a:t>
            </a:r>
            <a:r>
              <a:rPr lang="en-US" sz="5400" b="1" u="sng" dirty="0" smtClean="0"/>
              <a:t>without water </a:t>
            </a:r>
            <a:r>
              <a:rPr lang="en-US" sz="5400" dirty="0" smtClean="0"/>
              <a:t>so many cellular processes depend on </a:t>
            </a:r>
            <a:r>
              <a:rPr lang="en-US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OSMOSIS</a:t>
            </a:r>
            <a:r>
              <a:rPr lang="en-US" sz="5400" dirty="0" smtClean="0"/>
              <a:t>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033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Osmosis Movement</a:t>
            </a:r>
            <a:endParaRPr lang="en-US" sz="5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Water molecules move by diffusion from an area of </a:t>
            </a: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concentration </a:t>
            </a:r>
            <a:r>
              <a:rPr lang="en-US" sz="5400" dirty="0" smtClean="0"/>
              <a:t>(</a:t>
            </a:r>
            <a:r>
              <a:rPr lang="en-US" sz="4800" i="1" dirty="0" smtClean="0"/>
              <a:t>area of many</a:t>
            </a:r>
            <a:r>
              <a:rPr lang="en-US" sz="5400" dirty="0" smtClean="0"/>
              <a:t>) to an area of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concentration </a:t>
            </a:r>
            <a:r>
              <a:rPr lang="en-US" sz="5400" dirty="0" smtClean="0"/>
              <a:t>(</a:t>
            </a:r>
            <a:r>
              <a:rPr lang="en-US" sz="4800" i="1" dirty="0" smtClean="0"/>
              <a:t>area of few</a:t>
            </a:r>
            <a:r>
              <a:rPr lang="en-US" sz="5400" dirty="0" smtClean="0"/>
              <a:t>).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12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Transport</a:t>
            </a:r>
            <a:endParaRPr lang="en-US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sz="5400" dirty="0" smtClean="0"/>
              <a:t>Movement of dissolved materials through a cell membrane </a:t>
            </a:r>
            <a:r>
              <a:rPr lang="en-US" sz="5400" b="1" dirty="0" smtClean="0"/>
              <a:t>without cellular energy.</a:t>
            </a:r>
          </a:p>
          <a:p>
            <a:r>
              <a:rPr lang="en-US" sz="5400" dirty="0" smtClean="0"/>
              <a:t>Diffusion &amp; Osmosis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</a:t>
            </a:r>
            <a:r>
              <a:rPr lang="en-US" sz="6000" dirty="0" smtClean="0">
                <a:solidFill>
                  <a:schemeClr val="accent4"/>
                </a:solidFill>
              </a:rPr>
              <a:t>Transport</a:t>
            </a:r>
            <a:endParaRPr lang="en-US" sz="60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2879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Movement of materials through a cell membrane using </a:t>
            </a:r>
            <a:r>
              <a:rPr lang="en-US" sz="4400" b="1" u="sng" dirty="0" smtClean="0"/>
              <a:t>cellular energy</a:t>
            </a:r>
            <a:r>
              <a:rPr lang="en-US" sz="4400" b="1" dirty="0" smtClean="0"/>
              <a:t>.</a:t>
            </a:r>
          </a:p>
          <a:p>
            <a:r>
              <a:rPr lang="en-US" sz="4400" b="1" dirty="0" smtClean="0"/>
              <a:t>When a cell needs to take in materials that are in </a:t>
            </a:r>
            <a:r>
              <a:rPr lang="en-US" sz="4400" b="1" dirty="0" smtClean="0">
                <a:solidFill>
                  <a:srgbClr val="FF0000"/>
                </a:solidFill>
              </a:rPr>
              <a:t>high concentration </a:t>
            </a:r>
            <a:r>
              <a:rPr lang="en-US" sz="4400" b="1" dirty="0" smtClean="0"/>
              <a:t>inside the cell than outside the cell, the movement of materials requires </a:t>
            </a:r>
            <a:r>
              <a:rPr lang="en-US" sz="4400" b="1" u="sng" dirty="0" smtClean="0"/>
              <a:t>ENERGY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300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materials by Active Transport</a:t>
            </a:r>
            <a:endParaRPr lang="en-US" b="1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 up- </a:t>
            </a:r>
            <a:r>
              <a:rPr lang="en-US" sz="4800" dirty="0" smtClean="0"/>
              <a:t>proteins in the cell membrane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 up</a:t>
            </a:r>
            <a:r>
              <a:rPr lang="en-US" sz="4800" dirty="0" smtClean="0"/>
              <a:t> molecules outside the cell &amp; carry them in.</a:t>
            </a:r>
          </a:p>
          <a:p>
            <a:pPr marL="514350" indent="-514350">
              <a:buAutoNum type="arabicPeriod"/>
            </a:pP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Engulfing</a:t>
            </a:r>
            <a:r>
              <a:rPr lang="en-US" sz="4800" dirty="0" smtClean="0"/>
              <a:t>- cell membrane wraps around a particle &amp; engulfs it (</a:t>
            </a:r>
            <a:r>
              <a:rPr lang="en-US" sz="4400" dirty="0" smtClean="0"/>
              <a:t>may form a vacuole within the cell</a:t>
            </a:r>
            <a:r>
              <a:rPr lang="en-US" sz="4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355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5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5400" dirty="0"/>
              <a:t>Ability to produce offspring that are similar to the parents.</a:t>
            </a:r>
          </a:p>
          <a:p>
            <a:r>
              <a:rPr lang="en-US" sz="5400" dirty="0"/>
              <a:t>How living things are made.</a:t>
            </a:r>
          </a:p>
        </p:txBody>
      </p:sp>
    </p:spTree>
    <p:extLst>
      <p:ext uri="{BB962C8B-B14F-4D97-AF65-F5344CB8AC3E}">
        <p14:creationId xmlns:p14="http://schemas.microsoft.com/office/powerpoint/2010/main" val="25019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Once the material passes through the cell membrane, it is carried to its destination by a stream of moving 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</a:t>
            </a:r>
            <a:r>
              <a:rPr lang="en-US" sz="5400" dirty="0" smtClean="0"/>
              <a:t>.</a:t>
            </a:r>
          </a:p>
          <a:p>
            <a:r>
              <a:rPr lang="en-US" sz="5400" dirty="0" smtClean="0"/>
              <a:t>The </a:t>
            </a:r>
            <a:r>
              <a:rPr lang="en-US" sz="5400" b="1" dirty="0" smtClean="0"/>
              <a:t>bigger the cell </a:t>
            </a:r>
            <a:r>
              <a:rPr lang="en-US" sz="5400" dirty="0" smtClean="0"/>
              <a:t>the </a:t>
            </a:r>
            <a:r>
              <a:rPr lang="en-US" sz="5400" b="1" u="sng" dirty="0" smtClean="0"/>
              <a:t>longer </a:t>
            </a:r>
            <a:r>
              <a:rPr lang="en-US" sz="5400" dirty="0" smtClean="0"/>
              <a:t>it takes for the material to reach its destination.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085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cytosis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process in which a cell </a:t>
            </a:r>
            <a:r>
              <a:rPr lang="en-US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in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substance.</a:t>
            </a:r>
          </a:p>
          <a:p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cytosis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process where cell </a:t>
            </a:r>
            <a:r>
              <a:rPr lang="en-US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releases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substances.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1384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2-4 Cells &amp; Energy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De'Aaron Fox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4800600" cy="5029200"/>
          </a:xfrm>
        </p:spPr>
      </p:pic>
    </p:spTree>
    <p:extLst>
      <p:ext uri="{BB962C8B-B14F-4D97-AF65-F5344CB8AC3E}">
        <p14:creationId xmlns:p14="http://schemas.microsoft.com/office/powerpoint/2010/main" val="28931447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Respiration</a:t>
            </a:r>
            <a:endParaRPr lang="en-US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\\haasnas\staff\KRINGEK\My Pictures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Respiration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process by which cells obtain energy from glucose (</a:t>
            </a:r>
            <a:r>
              <a:rPr lang="en-US" sz="4000" dirty="0" smtClean="0"/>
              <a:t>a sugar).</a:t>
            </a:r>
          </a:p>
          <a:p>
            <a:r>
              <a:rPr lang="en-US" sz="4400" dirty="0" smtClean="0"/>
              <a:t>Cells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down </a:t>
            </a:r>
            <a:r>
              <a:rPr lang="en-US" sz="4400" dirty="0" smtClean="0"/>
              <a:t>food molecules &amp;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</a:t>
            </a:r>
            <a:r>
              <a:rPr lang="en-US" sz="4400" dirty="0" smtClean="0"/>
              <a:t> the energy they contain.</a:t>
            </a:r>
          </a:p>
          <a:p>
            <a:r>
              <a:rPr lang="en-US" sz="4400" dirty="0" smtClean="0"/>
              <a:t>Cells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store/use energy </a:t>
            </a:r>
            <a:r>
              <a:rPr lang="en-US" sz="4400" dirty="0" smtClean="0"/>
              <a:t>like we 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deposit/withdraw</a:t>
            </a:r>
            <a:r>
              <a:rPr lang="en-US" sz="4400" dirty="0" smtClean="0"/>
              <a:t> 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$$ </a:t>
            </a:r>
            <a:r>
              <a:rPr lang="en-US" sz="4400" dirty="0" smtClean="0"/>
              <a:t>from a bank.</a:t>
            </a:r>
          </a:p>
        </p:txBody>
      </p:sp>
    </p:spTree>
    <p:extLst>
      <p:ext uri="{BB962C8B-B14F-4D97-AF65-F5344CB8AC3E}">
        <p14:creationId xmlns:p14="http://schemas.microsoft.com/office/powerpoint/2010/main" val="27202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haasnas\staff\KRINGEK\My Pictures\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92963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627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Respiration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Because all living things need a continuous supply of energy, the cells of all living things carry out respiration continuously.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323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of Respiration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1. Glucose molecules are broken down into smaller molecules in the cytoplasm of cell.</a:t>
            </a:r>
          </a:p>
          <a:p>
            <a:r>
              <a:rPr lang="en-US" sz="4000" dirty="0" smtClean="0"/>
              <a:t>Oxygen not involved, little energy released.</a:t>
            </a:r>
          </a:p>
          <a:p>
            <a:pPr marL="0" indent="0">
              <a:buNone/>
            </a:pPr>
            <a:r>
              <a:rPr lang="en-US" sz="4400" dirty="0" smtClean="0"/>
              <a:t>2. Small molecules are broken down more in 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mitochondria </a:t>
            </a:r>
            <a:r>
              <a:rPr lang="en-US" sz="4400" dirty="0" smtClean="0"/>
              <a:t>by chemical reactions &amp; oxygen &amp; lots of energy is released.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92201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of Respiration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Carbon Dioxide &amp; Water.</a:t>
            </a:r>
          </a:p>
          <a:p>
            <a:r>
              <a:rPr lang="en-US" sz="5400" dirty="0" smtClean="0"/>
              <a:t>Organism uses oxygen &amp; releases carbon dioxide.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729170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Fermentation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943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An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energy-releasing process </a:t>
            </a:r>
            <a:r>
              <a:rPr lang="en-US" sz="4000" dirty="0" smtClean="0"/>
              <a:t>that allows cells to obtain their energy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using oxygen.</a:t>
            </a:r>
          </a:p>
          <a:p>
            <a:r>
              <a:rPr lang="en-US" sz="4000" dirty="0" smtClean="0"/>
              <a:t>EX: yeast &amp; single celled organisms– live in areas with </a:t>
            </a:r>
            <a:r>
              <a:rPr lang="en-US" sz="4000" smtClean="0"/>
              <a:t>little oxygen.</a:t>
            </a:r>
            <a:endParaRPr lang="en-US" sz="4000" dirty="0" smtClean="0"/>
          </a:p>
          <a:p>
            <a:r>
              <a:rPr lang="en-US" sz="4000" dirty="0" smtClean="0"/>
              <a:t>EX: when your body ‘s muscles run out of oxygen- lactic acid is formed. (weak/sore)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7659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2751</Words>
  <Application>Microsoft Office PowerPoint</Application>
  <PresentationFormat>On-screen Show (4:3)</PresentationFormat>
  <Paragraphs>315</Paragraphs>
  <Slides>106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106</vt:i4>
      </vt:variant>
    </vt:vector>
  </HeadingPairs>
  <TitlesOfParts>
    <vt:vector size="110" baseType="lpstr">
      <vt:lpstr>Arial</vt:lpstr>
      <vt:lpstr>Calibri</vt:lpstr>
      <vt:lpstr>Office Theme</vt:lpstr>
      <vt:lpstr>1_Office Theme</vt:lpstr>
      <vt:lpstr>BIOLOGY Chapter 1</vt:lpstr>
      <vt:lpstr>Organism</vt:lpstr>
      <vt:lpstr>Characteristics Of Living Things </vt:lpstr>
      <vt:lpstr>Cell</vt:lpstr>
      <vt:lpstr>Cells &amp; Chemicals</vt:lpstr>
      <vt:lpstr>PowerPoint Presentation</vt:lpstr>
      <vt:lpstr>Stimulus</vt:lpstr>
      <vt:lpstr>Growth &amp; Development</vt:lpstr>
      <vt:lpstr>Reproduction</vt:lpstr>
      <vt:lpstr>REDI’S EXPERIMENT</vt:lpstr>
      <vt:lpstr>Redi’s Exp.</vt:lpstr>
      <vt:lpstr>PowerPoint Presentation</vt:lpstr>
      <vt:lpstr>Redi</vt:lpstr>
      <vt:lpstr>Pasteur’s Experiment</vt:lpstr>
      <vt:lpstr>PowerPoint Presentation</vt:lpstr>
      <vt:lpstr>PowerPoint Presentation</vt:lpstr>
      <vt:lpstr>PowerPoint Presentation</vt:lpstr>
      <vt:lpstr>What do living things need to survive?</vt:lpstr>
      <vt:lpstr>FOOD</vt:lpstr>
      <vt:lpstr>Competition on Earth</vt:lpstr>
      <vt:lpstr>Homeostasis</vt:lpstr>
      <vt:lpstr>Importance of Homeostasis</vt:lpstr>
      <vt:lpstr>Energy</vt:lpstr>
      <vt:lpstr>Energy</vt:lpstr>
      <vt:lpstr>Section 2</vt:lpstr>
      <vt:lpstr>Why do biologists organize living things into groups?</vt:lpstr>
      <vt:lpstr>Naming Organisms</vt:lpstr>
      <vt:lpstr>Genus </vt:lpstr>
      <vt:lpstr>Species</vt:lpstr>
      <vt:lpstr>EXAMPLES</vt:lpstr>
      <vt:lpstr>Levels of Classification</vt:lpstr>
      <vt:lpstr>PowerPoint Presentation</vt:lpstr>
      <vt:lpstr>Domains</vt:lpstr>
      <vt:lpstr>Bacteria</vt:lpstr>
      <vt:lpstr>Archaea</vt:lpstr>
      <vt:lpstr>Eukarya</vt:lpstr>
      <vt:lpstr>Protist Kingdom</vt:lpstr>
      <vt:lpstr>Fungi Kingdom</vt:lpstr>
      <vt:lpstr>Plant Kingdom</vt:lpstr>
      <vt:lpstr>Animal Kingdom</vt:lpstr>
      <vt:lpstr>Dichotomous Key</vt:lpstr>
      <vt:lpstr>Cladograms </vt:lpstr>
      <vt:lpstr>ANIMALIA    ARCHAEA   BACTERIA FUNGI   PLANTAE   PROTISTA   EUKARYA</vt:lpstr>
      <vt:lpstr>1. Domains</vt:lpstr>
      <vt:lpstr>2. KINGDOMS</vt:lpstr>
      <vt:lpstr>3. Same Domain?</vt:lpstr>
      <vt:lpstr>5.Which statements are used to classify organisms?</vt:lpstr>
      <vt:lpstr>PowerPoint Presentation</vt:lpstr>
      <vt:lpstr>2-3 CELLS</vt:lpstr>
      <vt:lpstr>CELL</vt:lpstr>
      <vt:lpstr>Cell Size</vt:lpstr>
      <vt:lpstr>Microscope</vt:lpstr>
      <vt:lpstr>Robert Hooke</vt:lpstr>
      <vt:lpstr>Anton Van Leeuwenhoek</vt:lpstr>
      <vt:lpstr>Schleiden, Schwann, &amp; Virchow</vt:lpstr>
      <vt:lpstr>Chp. 2 Cell Structure &amp; Function</vt:lpstr>
      <vt:lpstr>Cell Structure &amp; Function</vt:lpstr>
      <vt:lpstr>Cell Theory</vt:lpstr>
      <vt:lpstr>Cells &amp; Chemicals</vt:lpstr>
      <vt:lpstr> The Cell</vt:lpstr>
      <vt:lpstr>Organelles</vt:lpstr>
      <vt:lpstr>PowerPoint Presentation</vt:lpstr>
      <vt:lpstr>Cell Appendages</vt:lpstr>
      <vt:lpstr>Types of Cells</vt:lpstr>
      <vt:lpstr>PowerPoint Presentation</vt:lpstr>
      <vt:lpstr>Chromatin</vt:lpstr>
      <vt:lpstr>Nucleolus</vt:lpstr>
      <vt:lpstr>Cytoplasm</vt:lpstr>
      <vt:lpstr>Mitochondria</vt:lpstr>
      <vt:lpstr>Endoplasmic Reticulum ER</vt:lpstr>
      <vt:lpstr>Ribosomes</vt:lpstr>
      <vt:lpstr>Golgi Bodies</vt:lpstr>
      <vt:lpstr>Chloroplasts</vt:lpstr>
      <vt:lpstr>Vacuoles</vt:lpstr>
      <vt:lpstr>Lysosome</vt:lpstr>
      <vt:lpstr>Cell Organization</vt:lpstr>
      <vt:lpstr>2-3 Moving Cellular Material</vt:lpstr>
      <vt:lpstr>Movement In/Out of Cell</vt:lpstr>
      <vt:lpstr>Diffusion</vt:lpstr>
      <vt:lpstr>PowerPoint Presentation</vt:lpstr>
      <vt:lpstr>Concentration</vt:lpstr>
      <vt:lpstr>Diffusion</vt:lpstr>
      <vt:lpstr>PowerPoint Presentation</vt:lpstr>
      <vt:lpstr>OSMOSIS</vt:lpstr>
      <vt:lpstr>Osmosis Movement</vt:lpstr>
      <vt:lpstr>Passive Transport</vt:lpstr>
      <vt:lpstr>Active Transport</vt:lpstr>
      <vt:lpstr>Moving materials by Active Transport</vt:lpstr>
      <vt:lpstr>PowerPoint Presentation</vt:lpstr>
      <vt:lpstr>CYTOPLASM</vt:lpstr>
      <vt:lpstr>PowerPoint Presentation</vt:lpstr>
      <vt:lpstr>2-4 Cells &amp; Energy</vt:lpstr>
      <vt:lpstr>Respiration</vt:lpstr>
      <vt:lpstr>Respiration</vt:lpstr>
      <vt:lpstr>PowerPoint Presentation</vt:lpstr>
      <vt:lpstr>Importance of Respiration</vt:lpstr>
      <vt:lpstr>Steps of Respiration</vt:lpstr>
      <vt:lpstr>Products of Respiration</vt:lpstr>
      <vt:lpstr>Fermentation</vt:lpstr>
      <vt:lpstr>PowerPoint Presentation</vt:lpstr>
      <vt:lpstr>Section 3 Photosynthesis</vt:lpstr>
      <vt:lpstr>Photosynthesis</vt:lpstr>
      <vt:lpstr>The Process of Photosynthesis</vt:lpstr>
      <vt:lpstr>PowerPoint Presentation</vt:lpstr>
      <vt:lpstr>1. Capturing the Sunlight</vt:lpstr>
      <vt:lpstr>PowerPoint Presentation</vt:lpstr>
    </vt:vector>
  </TitlesOfParts>
  <Company>Hazleton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Chapter 2</dc:title>
  <dc:creator>User</dc:creator>
  <cp:lastModifiedBy>User</cp:lastModifiedBy>
  <cp:revision>97</cp:revision>
  <dcterms:created xsi:type="dcterms:W3CDTF">2015-12-03T14:49:42Z</dcterms:created>
  <dcterms:modified xsi:type="dcterms:W3CDTF">2019-10-02T15:07:55Z</dcterms:modified>
</cp:coreProperties>
</file>